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3"/>
  </p:notesMasterIdLst>
  <p:sldIdLst>
    <p:sldId id="256" r:id="rId5"/>
    <p:sldId id="258" r:id="rId6"/>
    <p:sldId id="259" r:id="rId7"/>
    <p:sldId id="288" r:id="rId8"/>
    <p:sldId id="289" r:id="rId9"/>
    <p:sldId id="275" r:id="rId10"/>
    <p:sldId id="261" r:id="rId11"/>
    <p:sldId id="286" r:id="rId12"/>
    <p:sldId id="287" r:id="rId13"/>
    <p:sldId id="265" r:id="rId14"/>
    <p:sldId id="282" r:id="rId15"/>
    <p:sldId id="285" r:id="rId16"/>
    <p:sldId id="279" r:id="rId17"/>
    <p:sldId id="280" r:id="rId18"/>
    <p:sldId id="290" r:id="rId19"/>
    <p:sldId id="291" r:id="rId20"/>
    <p:sldId id="283" r:id="rId21"/>
    <p:sldId id="278" r:id="rId22"/>
    <p:sldId id="292" r:id="rId23"/>
    <p:sldId id="293" r:id="rId24"/>
    <p:sldId id="284" r:id="rId25"/>
    <p:sldId id="281" r:id="rId26"/>
    <p:sldId id="294" r:id="rId27"/>
    <p:sldId id="295" r:id="rId28"/>
    <p:sldId id="296" r:id="rId29"/>
    <p:sldId id="297" r:id="rId30"/>
    <p:sldId id="298" r:id="rId31"/>
    <p:sldId id="299" r:id="rId32"/>
    <p:sldId id="300" r:id="rId33"/>
    <p:sldId id="301" r:id="rId34"/>
    <p:sldId id="266" r:id="rId35"/>
    <p:sldId id="308" r:id="rId36"/>
    <p:sldId id="268" r:id="rId37"/>
    <p:sldId id="269" r:id="rId38"/>
    <p:sldId id="270" r:id="rId39"/>
    <p:sldId id="271" r:id="rId40"/>
    <p:sldId id="309" r:id="rId41"/>
    <p:sldId id="267" r:id="rId42"/>
    <p:sldId id="272" r:id="rId43"/>
    <p:sldId id="302" r:id="rId44"/>
    <p:sldId id="303" r:id="rId45"/>
    <p:sldId id="304" r:id="rId46"/>
    <p:sldId id="305" r:id="rId47"/>
    <p:sldId id="306" r:id="rId48"/>
    <p:sldId id="273" r:id="rId49"/>
    <p:sldId id="307" r:id="rId50"/>
    <p:sldId id="276" r:id="rId51"/>
    <p:sldId id="274" r:id="rId52"/>
  </p:sldIdLst>
  <p:sldSz cx="12192000" cy="6858000"/>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BCE1F0-D284-4A58-8723-E319B53B3252}" v="125" dt="2025-06-25T20:23:36.9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616" autoAdjust="0"/>
  </p:normalViewPr>
  <p:slideViewPr>
    <p:cSldViewPr snapToGrid="0">
      <p:cViewPr varScale="1">
        <p:scale>
          <a:sx n="100" d="100"/>
          <a:sy n="100" d="100"/>
        </p:scale>
        <p:origin x="91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Washco" userId="072f905c-b9c6-4ae7-86c9-a0005786f072" providerId="ADAL" clId="{89BCE1F0-D284-4A58-8723-E319B53B3252}"/>
    <pc:docChg chg="undo redo custSel addSld delSld modSld sldOrd">
      <pc:chgData name="Aaron Washco" userId="072f905c-b9c6-4ae7-86c9-a0005786f072" providerId="ADAL" clId="{89BCE1F0-D284-4A58-8723-E319B53B3252}" dt="2025-06-25T20:24:32.895" v="7567" actId="113"/>
      <pc:docMkLst>
        <pc:docMk/>
      </pc:docMkLst>
      <pc:sldChg chg="modSp mod">
        <pc:chgData name="Aaron Washco" userId="072f905c-b9c6-4ae7-86c9-a0005786f072" providerId="ADAL" clId="{89BCE1F0-D284-4A58-8723-E319B53B3252}" dt="2025-06-23T17:04:18.951" v="22" actId="20577"/>
        <pc:sldMkLst>
          <pc:docMk/>
          <pc:sldMk cId="3870512499" sldId="256"/>
        </pc:sldMkLst>
        <pc:spChg chg="mod">
          <ac:chgData name="Aaron Washco" userId="072f905c-b9c6-4ae7-86c9-a0005786f072" providerId="ADAL" clId="{89BCE1F0-D284-4A58-8723-E319B53B3252}" dt="2025-06-23T17:04:08.147" v="1" actId="20577"/>
          <ac:spMkLst>
            <pc:docMk/>
            <pc:sldMk cId="3870512499" sldId="256"/>
            <ac:spMk id="2" creationId="{50D8E301-19EA-2E55-16E2-2F04FDB2F0F9}"/>
          </ac:spMkLst>
        </pc:spChg>
        <pc:spChg chg="mod">
          <ac:chgData name="Aaron Washco" userId="072f905c-b9c6-4ae7-86c9-a0005786f072" providerId="ADAL" clId="{89BCE1F0-D284-4A58-8723-E319B53B3252}" dt="2025-06-23T17:04:18.951" v="22" actId="20577"/>
          <ac:spMkLst>
            <pc:docMk/>
            <pc:sldMk cId="3870512499" sldId="256"/>
            <ac:spMk id="3" creationId="{ECBE1D14-0834-B817-82F0-58E12F6521D3}"/>
          </ac:spMkLst>
        </pc:spChg>
      </pc:sldChg>
      <pc:sldChg chg="modSp mod">
        <pc:chgData name="Aaron Washco" userId="072f905c-b9c6-4ae7-86c9-a0005786f072" providerId="ADAL" clId="{89BCE1F0-D284-4A58-8723-E319B53B3252}" dt="2025-06-25T17:57:13.560" v="7471" actId="20577"/>
        <pc:sldMkLst>
          <pc:docMk/>
          <pc:sldMk cId="2911268056" sldId="258"/>
        </pc:sldMkLst>
        <pc:spChg chg="mod">
          <ac:chgData name="Aaron Washco" userId="072f905c-b9c6-4ae7-86c9-a0005786f072" providerId="ADAL" clId="{89BCE1F0-D284-4A58-8723-E319B53B3252}" dt="2025-06-25T17:57:13.560" v="7471" actId="20577"/>
          <ac:spMkLst>
            <pc:docMk/>
            <pc:sldMk cId="2911268056" sldId="258"/>
            <ac:spMk id="3" creationId="{F97E761C-3B70-1694-C863-695CCBDC8440}"/>
          </ac:spMkLst>
        </pc:spChg>
      </pc:sldChg>
      <pc:sldChg chg="modSp mod modNotesTx">
        <pc:chgData name="Aaron Washco" userId="072f905c-b9c6-4ae7-86c9-a0005786f072" providerId="ADAL" clId="{89BCE1F0-D284-4A58-8723-E319B53B3252}" dt="2025-06-24T23:17:47.654" v="7002" actId="20577"/>
        <pc:sldMkLst>
          <pc:docMk/>
          <pc:sldMk cId="3306029035" sldId="259"/>
        </pc:sldMkLst>
        <pc:spChg chg="mod">
          <ac:chgData name="Aaron Washco" userId="072f905c-b9c6-4ae7-86c9-a0005786f072" providerId="ADAL" clId="{89BCE1F0-D284-4A58-8723-E319B53B3252}" dt="2025-06-23T20:19:22.174" v="439" actId="20577"/>
          <ac:spMkLst>
            <pc:docMk/>
            <pc:sldMk cId="3306029035" sldId="259"/>
            <ac:spMk id="6" creationId="{F9640C94-BCEE-0C1F-3815-3BAE1D4C6FDA}"/>
          </ac:spMkLst>
        </pc:spChg>
      </pc:sldChg>
      <pc:sldChg chg="addSp delSp modSp mod ord">
        <pc:chgData name="Aaron Washco" userId="072f905c-b9c6-4ae7-86c9-a0005786f072" providerId="ADAL" clId="{89BCE1F0-D284-4A58-8723-E319B53B3252}" dt="2025-06-23T20:51:36.317" v="814" actId="26606"/>
        <pc:sldMkLst>
          <pc:docMk/>
          <pc:sldMk cId="3296545741" sldId="261"/>
        </pc:sldMkLst>
        <pc:spChg chg="add">
          <ac:chgData name="Aaron Washco" userId="072f905c-b9c6-4ae7-86c9-a0005786f072" providerId="ADAL" clId="{89BCE1F0-D284-4A58-8723-E319B53B3252}" dt="2025-06-23T20:51:36.317" v="814" actId="26606"/>
          <ac:spMkLst>
            <pc:docMk/>
            <pc:sldMk cId="3296545741" sldId="261"/>
            <ac:spMk id="8" creationId="{544958B8-57B6-4B37-8A18-D54A32EC2D37}"/>
          </ac:spMkLst>
        </pc:spChg>
        <pc:spChg chg="add">
          <ac:chgData name="Aaron Washco" userId="072f905c-b9c6-4ae7-86c9-a0005786f072" providerId="ADAL" clId="{89BCE1F0-D284-4A58-8723-E319B53B3252}" dt="2025-06-23T20:51:36.317" v="814" actId="26606"/>
          <ac:spMkLst>
            <pc:docMk/>
            <pc:sldMk cId="3296545741" sldId="261"/>
            <ac:spMk id="10" creationId="{B7E4A740-3A69-42A5-8AC0-3905D518F419}"/>
          </ac:spMkLst>
        </pc:spChg>
        <pc:grpChg chg="add">
          <ac:chgData name="Aaron Washco" userId="072f905c-b9c6-4ae7-86c9-a0005786f072" providerId="ADAL" clId="{89BCE1F0-D284-4A58-8723-E319B53B3252}" dt="2025-06-23T20:51:36.317" v="814" actId="26606"/>
          <ac:grpSpMkLst>
            <pc:docMk/>
            <pc:sldMk cId="3296545741" sldId="261"/>
            <ac:grpSpMk id="12" creationId="{8283C010-53D7-404B-9300-DB1BAE1EAE91}"/>
          </ac:grpSpMkLst>
        </pc:grpChg>
        <pc:picChg chg="add mod">
          <ac:chgData name="Aaron Washco" userId="072f905c-b9c6-4ae7-86c9-a0005786f072" providerId="ADAL" clId="{89BCE1F0-D284-4A58-8723-E319B53B3252}" dt="2025-06-23T20:51:36.317" v="814" actId="26606"/>
          <ac:picMkLst>
            <pc:docMk/>
            <pc:sldMk cId="3296545741" sldId="261"/>
            <ac:picMk id="3" creationId="{67FA78F3-DD16-6023-20BC-6CF07F95E33C}"/>
          </ac:picMkLst>
        </pc:picChg>
      </pc:sldChg>
      <pc:sldChg chg="addSp delSp modSp del mod setBg">
        <pc:chgData name="Aaron Washco" userId="072f905c-b9c6-4ae7-86c9-a0005786f072" providerId="ADAL" clId="{89BCE1F0-D284-4A58-8723-E319B53B3252}" dt="2025-06-23T20:27:36.309" v="477" actId="47"/>
        <pc:sldMkLst>
          <pc:docMk/>
          <pc:sldMk cId="4290567317" sldId="262"/>
        </pc:sldMkLst>
      </pc:sldChg>
      <pc:sldChg chg="del">
        <pc:chgData name="Aaron Washco" userId="072f905c-b9c6-4ae7-86c9-a0005786f072" providerId="ADAL" clId="{89BCE1F0-D284-4A58-8723-E319B53B3252}" dt="2025-06-23T23:15:57.819" v="1611" actId="47"/>
        <pc:sldMkLst>
          <pc:docMk/>
          <pc:sldMk cId="2292541454" sldId="263"/>
        </pc:sldMkLst>
      </pc:sldChg>
      <pc:sldChg chg="modSp add del mod">
        <pc:chgData name="Aaron Washco" userId="072f905c-b9c6-4ae7-86c9-a0005786f072" providerId="ADAL" clId="{89BCE1F0-D284-4A58-8723-E319B53B3252}" dt="2025-06-24T23:07:14.428" v="6959" actId="27636"/>
        <pc:sldMkLst>
          <pc:docMk/>
          <pc:sldMk cId="4282171165" sldId="266"/>
        </pc:sldMkLst>
        <pc:spChg chg="mod">
          <ac:chgData name="Aaron Washco" userId="072f905c-b9c6-4ae7-86c9-a0005786f072" providerId="ADAL" clId="{89BCE1F0-D284-4A58-8723-E319B53B3252}" dt="2025-06-24T23:07:14.428" v="6959" actId="27636"/>
          <ac:spMkLst>
            <pc:docMk/>
            <pc:sldMk cId="4282171165" sldId="266"/>
            <ac:spMk id="3" creationId="{0794500C-3200-6683-7F99-8D708A8870B5}"/>
          </ac:spMkLst>
        </pc:spChg>
      </pc:sldChg>
      <pc:sldChg chg="modSp mod">
        <pc:chgData name="Aaron Washco" userId="072f905c-b9c6-4ae7-86c9-a0005786f072" providerId="ADAL" clId="{89BCE1F0-D284-4A58-8723-E319B53B3252}" dt="2025-06-24T21:45:37.641" v="5948" actId="20577"/>
        <pc:sldMkLst>
          <pc:docMk/>
          <pc:sldMk cId="4218748575" sldId="267"/>
        </pc:sldMkLst>
        <pc:spChg chg="mod">
          <ac:chgData name="Aaron Washco" userId="072f905c-b9c6-4ae7-86c9-a0005786f072" providerId="ADAL" clId="{89BCE1F0-D284-4A58-8723-E319B53B3252}" dt="2025-06-24T21:45:37.641" v="5948" actId="20577"/>
          <ac:spMkLst>
            <pc:docMk/>
            <pc:sldMk cId="4218748575" sldId="267"/>
            <ac:spMk id="4" creationId="{4C1A9932-3C26-59E8-85F5-72A971417482}"/>
          </ac:spMkLst>
        </pc:spChg>
      </pc:sldChg>
      <pc:sldChg chg="modSp mod">
        <pc:chgData name="Aaron Washco" userId="072f905c-b9c6-4ae7-86c9-a0005786f072" providerId="ADAL" clId="{89BCE1F0-D284-4A58-8723-E319B53B3252}" dt="2025-06-24T22:55:57.678" v="6824" actId="20577"/>
        <pc:sldMkLst>
          <pc:docMk/>
          <pc:sldMk cId="2692323318" sldId="268"/>
        </pc:sldMkLst>
        <pc:spChg chg="mod">
          <ac:chgData name="Aaron Washco" userId="072f905c-b9c6-4ae7-86c9-a0005786f072" providerId="ADAL" clId="{89BCE1F0-D284-4A58-8723-E319B53B3252}" dt="2025-06-24T22:55:57.678" v="6824" actId="20577"/>
          <ac:spMkLst>
            <pc:docMk/>
            <pc:sldMk cId="2692323318" sldId="268"/>
            <ac:spMk id="3" creationId="{C0C1D0DF-C701-65C7-AFDE-E41F16034B01}"/>
          </ac:spMkLst>
        </pc:spChg>
      </pc:sldChg>
      <pc:sldChg chg="modSp mod">
        <pc:chgData name="Aaron Washco" userId="072f905c-b9c6-4ae7-86c9-a0005786f072" providerId="ADAL" clId="{89BCE1F0-D284-4A58-8723-E319B53B3252}" dt="2025-06-24T23:12:55.820" v="6975" actId="255"/>
        <pc:sldMkLst>
          <pc:docMk/>
          <pc:sldMk cId="660199749" sldId="269"/>
        </pc:sldMkLst>
        <pc:spChg chg="mod">
          <ac:chgData name="Aaron Washco" userId="072f905c-b9c6-4ae7-86c9-a0005786f072" providerId="ADAL" clId="{89BCE1F0-D284-4A58-8723-E319B53B3252}" dt="2025-06-24T23:12:55.820" v="6975" actId="255"/>
          <ac:spMkLst>
            <pc:docMk/>
            <pc:sldMk cId="660199749" sldId="269"/>
            <ac:spMk id="3" creationId="{46F4A3B6-80AB-EFEC-74EA-26CA67C87F70}"/>
          </ac:spMkLst>
        </pc:spChg>
      </pc:sldChg>
      <pc:sldChg chg="modSp mod">
        <pc:chgData name="Aaron Washco" userId="072f905c-b9c6-4ae7-86c9-a0005786f072" providerId="ADAL" clId="{89BCE1F0-D284-4A58-8723-E319B53B3252}" dt="2025-06-24T23:13:58.938" v="6984" actId="255"/>
        <pc:sldMkLst>
          <pc:docMk/>
          <pc:sldMk cId="2101392498" sldId="270"/>
        </pc:sldMkLst>
        <pc:spChg chg="mod">
          <ac:chgData name="Aaron Washco" userId="072f905c-b9c6-4ae7-86c9-a0005786f072" providerId="ADAL" clId="{89BCE1F0-D284-4A58-8723-E319B53B3252}" dt="2025-06-24T22:57:20.349" v="6846" actId="20577"/>
          <ac:spMkLst>
            <pc:docMk/>
            <pc:sldMk cId="2101392498" sldId="270"/>
            <ac:spMk id="2" creationId="{3F5CE46A-0762-12EA-78B0-22613A243F38}"/>
          </ac:spMkLst>
        </pc:spChg>
        <pc:spChg chg="mod">
          <ac:chgData name="Aaron Washco" userId="072f905c-b9c6-4ae7-86c9-a0005786f072" providerId="ADAL" clId="{89BCE1F0-D284-4A58-8723-E319B53B3252}" dt="2025-06-24T23:13:58.938" v="6984" actId="255"/>
          <ac:spMkLst>
            <pc:docMk/>
            <pc:sldMk cId="2101392498" sldId="270"/>
            <ac:spMk id="3" creationId="{02BAF4D4-A397-13F5-0D57-BD794C4AAEFD}"/>
          </ac:spMkLst>
        </pc:spChg>
      </pc:sldChg>
      <pc:sldChg chg="modSp mod modNotesTx">
        <pc:chgData name="Aaron Washco" userId="072f905c-b9c6-4ae7-86c9-a0005786f072" providerId="ADAL" clId="{89BCE1F0-D284-4A58-8723-E319B53B3252}" dt="2025-06-24T23:26:52.152" v="7339" actId="20577"/>
        <pc:sldMkLst>
          <pc:docMk/>
          <pc:sldMk cId="2215186013" sldId="271"/>
        </pc:sldMkLst>
        <pc:spChg chg="mod">
          <ac:chgData name="Aaron Washco" userId="072f905c-b9c6-4ae7-86c9-a0005786f072" providerId="ADAL" clId="{89BCE1F0-D284-4A58-8723-E319B53B3252}" dt="2025-06-24T23:16:50.283" v="7000" actId="6549"/>
          <ac:spMkLst>
            <pc:docMk/>
            <pc:sldMk cId="2215186013" sldId="271"/>
            <ac:spMk id="2" creationId="{C77D7603-2038-C384-E581-9216825E8614}"/>
          </ac:spMkLst>
        </pc:spChg>
        <pc:spChg chg="mod">
          <ac:chgData name="Aaron Washco" userId="072f905c-b9c6-4ae7-86c9-a0005786f072" providerId="ADAL" clId="{89BCE1F0-D284-4A58-8723-E319B53B3252}" dt="2025-06-24T23:26:52.152" v="7339" actId="20577"/>
          <ac:spMkLst>
            <pc:docMk/>
            <pc:sldMk cId="2215186013" sldId="271"/>
            <ac:spMk id="3" creationId="{A9681CA2-D465-EA9A-5C47-A23A4B374C15}"/>
          </ac:spMkLst>
        </pc:spChg>
      </pc:sldChg>
      <pc:sldChg chg="modSp mod">
        <pc:chgData name="Aaron Washco" userId="072f905c-b9c6-4ae7-86c9-a0005786f072" providerId="ADAL" clId="{89BCE1F0-D284-4A58-8723-E319B53B3252}" dt="2025-06-24T21:47:48.782" v="5976" actId="20577"/>
        <pc:sldMkLst>
          <pc:docMk/>
          <pc:sldMk cId="500209513" sldId="272"/>
        </pc:sldMkLst>
        <pc:spChg chg="mod">
          <ac:chgData name="Aaron Washco" userId="072f905c-b9c6-4ae7-86c9-a0005786f072" providerId="ADAL" clId="{89BCE1F0-D284-4A58-8723-E319B53B3252}" dt="2025-06-24T21:47:48.782" v="5976" actId="20577"/>
          <ac:spMkLst>
            <pc:docMk/>
            <pc:sldMk cId="500209513" sldId="272"/>
            <ac:spMk id="4" creationId="{CB8C8E19-7AF5-BAC0-5028-CEBCD52C61BC}"/>
          </ac:spMkLst>
        </pc:spChg>
      </pc:sldChg>
      <pc:sldChg chg="modSp mod">
        <pc:chgData name="Aaron Washco" userId="072f905c-b9c6-4ae7-86c9-a0005786f072" providerId="ADAL" clId="{89BCE1F0-D284-4A58-8723-E319B53B3252}" dt="2025-06-24T22:36:32.050" v="6279" actId="20577"/>
        <pc:sldMkLst>
          <pc:docMk/>
          <pc:sldMk cId="3857523253" sldId="273"/>
        </pc:sldMkLst>
        <pc:spChg chg="mod">
          <ac:chgData name="Aaron Washco" userId="072f905c-b9c6-4ae7-86c9-a0005786f072" providerId="ADAL" clId="{89BCE1F0-D284-4A58-8723-E319B53B3252}" dt="2025-06-24T22:36:32.050" v="6279" actId="20577"/>
          <ac:spMkLst>
            <pc:docMk/>
            <pc:sldMk cId="3857523253" sldId="273"/>
            <ac:spMk id="3" creationId="{50DC63E1-9D1C-F39F-9FB4-95A337C6A778}"/>
          </ac:spMkLst>
        </pc:spChg>
      </pc:sldChg>
      <pc:sldChg chg="modSp mod">
        <pc:chgData name="Aaron Washco" userId="072f905c-b9c6-4ae7-86c9-a0005786f072" providerId="ADAL" clId="{89BCE1F0-D284-4A58-8723-E319B53B3252}" dt="2025-06-23T21:04:41.702" v="1069" actId="20577"/>
        <pc:sldMkLst>
          <pc:docMk/>
          <pc:sldMk cId="1531842875" sldId="274"/>
        </pc:sldMkLst>
        <pc:spChg chg="mod">
          <ac:chgData name="Aaron Washco" userId="072f905c-b9c6-4ae7-86c9-a0005786f072" providerId="ADAL" clId="{89BCE1F0-D284-4A58-8723-E319B53B3252}" dt="2025-06-23T21:04:41.702" v="1069" actId="20577"/>
          <ac:spMkLst>
            <pc:docMk/>
            <pc:sldMk cId="1531842875" sldId="274"/>
            <ac:spMk id="2" creationId="{4F22EBB3-2818-B553-61E0-290EBF5A1D86}"/>
          </ac:spMkLst>
        </pc:spChg>
      </pc:sldChg>
      <pc:sldChg chg="modSp mod">
        <pc:chgData name="Aaron Washco" userId="072f905c-b9c6-4ae7-86c9-a0005786f072" providerId="ADAL" clId="{89BCE1F0-D284-4A58-8723-E319B53B3252}" dt="2025-06-23T20:21:04.467" v="458" actId="14826"/>
        <pc:sldMkLst>
          <pc:docMk/>
          <pc:sldMk cId="1534297256" sldId="275"/>
        </pc:sldMkLst>
        <pc:spChg chg="mod">
          <ac:chgData name="Aaron Washco" userId="072f905c-b9c6-4ae7-86c9-a0005786f072" providerId="ADAL" clId="{89BCE1F0-D284-4A58-8723-E319B53B3252}" dt="2025-06-23T20:19:36.424" v="457" actId="20577"/>
          <ac:spMkLst>
            <pc:docMk/>
            <pc:sldMk cId="1534297256" sldId="275"/>
            <ac:spMk id="2" creationId="{FE21FB65-1244-622A-6ED6-4CBD19D8AB4C}"/>
          </ac:spMkLst>
        </pc:spChg>
        <pc:picChg chg="mod">
          <ac:chgData name="Aaron Washco" userId="072f905c-b9c6-4ae7-86c9-a0005786f072" providerId="ADAL" clId="{89BCE1F0-D284-4A58-8723-E319B53B3252}" dt="2025-06-23T20:21:04.467" v="458" actId="14826"/>
          <ac:picMkLst>
            <pc:docMk/>
            <pc:sldMk cId="1534297256" sldId="275"/>
            <ac:picMk id="4" creationId="{E83A0022-64A2-BF73-FD6D-AD0DDD2227D2}"/>
          </ac:picMkLst>
        </pc:picChg>
      </pc:sldChg>
      <pc:sldChg chg="modSp mod">
        <pc:chgData name="Aaron Washco" userId="072f905c-b9c6-4ae7-86c9-a0005786f072" providerId="ADAL" clId="{89BCE1F0-D284-4A58-8723-E319B53B3252}" dt="2025-06-24T22:31:31.104" v="6200" actId="20577"/>
        <pc:sldMkLst>
          <pc:docMk/>
          <pc:sldMk cId="4267089880" sldId="276"/>
        </pc:sldMkLst>
        <pc:spChg chg="mod">
          <ac:chgData name="Aaron Washco" userId="072f905c-b9c6-4ae7-86c9-a0005786f072" providerId="ADAL" clId="{89BCE1F0-D284-4A58-8723-E319B53B3252}" dt="2025-06-24T22:31:31.104" v="6200" actId="20577"/>
          <ac:spMkLst>
            <pc:docMk/>
            <pc:sldMk cId="4267089880" sldId="276"/>
            <ac:spMk id="3" creationId="{280F2CCD-75AD-FBE3-1025-1F4DF71332A4}"/>
          </ac:spMkLst>
        </pc:spChg>
      </pc:sldChg>
      <pc:sldChg chg="addSp delSp modSp mod modNotesTx">
        <pc:chgData name="Aaron Washco" userId="072f905c-b9c6-4ae7-86c9-a0005786f072" providerId="ADAL" clId="{89BCE1F0-D284-4A58-8723-E319B53B3252}" dt="2025-06-24T21:19:05.272" v="4714" actId="20577"/>
        <pc:sldMkLst>
          <pc:docMk/>
          <pc:sldMk cId="2281806237" sldId="278"/>
        </pc:sldMkLst>
        <pc:picChg chg="add mod">
          <ac:chgData name="Aaron Washco" userId="072f905c-b9c6-4ae7-86c9-a0005786f072" providerId="ADAL" clId="{89BCE1F0-D284-4A58-8723-E319B53B3252}" dt="2025-06-23T23:54:19.993" v="1634" actId="14100"/>
          <ac:picMkLst>
            <pc:docMk/>
            <pc:sldMk cId="2281806237" sldId="278"/>
            <ac:picMk id="4" creationId="{F8730483-5399-5497-F692-482E236C6ECE}"/>
          </ac:picMkLst>
        </pc:picChg>
        <pc:picChg chg="mod">
          <ac:chgData name="Aaron Washco" userId="072f905c-b9c6-4ae7-86c9-a0005786f072" providerId="ADAL" clId="{89BCE1F0-D284-4A58-8723-E319B53B3252}" dt="2025-06-23T23:54:06.233" v="1631" actId="1076"/>
          <ac:picMkLst>
            <pc:docMk/>
            <pc:sldMk cId="2281806237" sldId="278"/>
            <ac:picMk id="8" creationId="{E56AA10C-A13B-86A6-74F3-7BA24DA4AD4A}"/>
          </ac:picMkLst>
        </pc:picChg>
        <pc:picChg chg="add mod ord">
          <ac:chgData name="Aaron Washco" userId="072f905c-b9c6-4ae7-86c9-a0005786f072" providerId="ADAL" clId="{89BCE1F0-D284-4A58-8723-E319B53B3252}" dt="2025-06-23T23:54:12.694" v="1632" actId="1076"/>
          <ac:picMkLst>
            <pc:docMk/>
            <pc:sldMk cId="2281806237" sldId="278"/>
            <ac:picMk id="10" creationId="{78D761CC-EA50-635F-EBD5-0CCB5AC02E36}"/>
          </ac:picMkLst>
        </pc:picChg>
      </pc:sldChg>
      <pc:sldChg chg="modSp mod">
        <pc:chgData name="Aaron Washco" userId="072f905c-b9c6-4ae7-86c9-a0005786f072" providerId="ADAL" clId="{89BCE1F0-D284-4A58-8723-E319B53B3252}" dt="2025-06-23T22:57:16.081" v="1266" actId="114"/>
        <pc:sldMkLst>
          <pc:docMk/>
          <pc:sldMk cId="212490153" sldId="279"/>
        </pc:sldMkLst>
        <pc:spChg chg="mod">
          <ac:chgData name="Aaron Washco" userId="072f905c-b9c6-4ae7-86c9-a0005786f072" providerId="ADAL" clId="{89BCE1F0-D284-4A58-8723-E319B53B3252}" dt="2025-06-23T21:36:59.954" v="1259" actId="20577"/>
          <ac:spMkLst>
            <pc:docMk/>
            <pc:sldMk cId="212490153" sldId="279"/>
            <ac:spMk id="2" creationId="{D78AAE24-E06C-CED8-9DC1-C68771B289F7}"/>
          </ac:spMkLst>
        </pc:spChg>
        <pc:spChg chg="mod">
          <ac:chgData name="Aaron Washco" userId="072f905c-b9c6-4ae7-86c9-a0005786f072" providerId="ADAL" clId="{89BCE1F0-D284-4A58-8723-E319B53B3252}" dt="2025-06-23T22:57:16.081" v="1266" actId="114"/>
          <ac:spMkLst>
            <pc:docMk/>
            <pc:sldMk cId="212490153" sldId="279"/>
            <ac:spMk id="3" creationId="{C7F64197-5FC5-49A2-5891-663CC5350049}"/>
          </ac:spMkLst>
        </pc:spChg>
      </pc:sldChg>
      <pc:sldChg chg="modSp mod">
        <pc:chgData name="Aaron Washco" userId="072f905c-b9c6-4ae7-86c9-a0005786f072" providerId="ADAL" clId="{89BCE1F0-D284-4A58-8723-E319B53B3252}" dt="2025-06-23T23:03:43.170" v="1373" actId="6549"/>
        <pc:sldMkLst>
          <pc:docMk/>
          <pc:sldMk cId="1669225792" sldId="280"/>
        </pc:sldMkLst>
        <pc:spChg chg="mod">
          <ac:chgData name="Aaron Washco" userId="072f905c-b9c6-4ae7-86c9-a0005786f072" providerId="ADAL" clId="{89BCE1F0-D284-4A58-8723-E319B53B3252}" dt="2025-06-23T23:01:01.280" v="1323" actId="20577"/>
          <ac:spMkLst>
            <pc:docMk/>
            <pc:sldMk cId="1669225792" sldId="280"/>
            <ac:spMk id="2" creationId="{8C297EFC-D6F8-90A9-0ABC-98EB69BB24A8}"/>
          </ac:spMkLst>
        </pc:spChg>
        <pc:spChg chg="mod">
          <ac:chgData name="Aaron Washco" userId="072f905c-b9c6-4ae7-86c9-a0005786f072" providerId="ADAL" clId="{89BCE1F0-D284-4A58-8723-E319B53B3252}" dt="2025-06-23T23:03:43.170" v="1373" actId="6549"/>
          <ac:spMkLst>
            <pc:docMk/>
            <pc:sldMk cId="1669225792" sldId="280"/>
            <ac:spMk id="3" creationId="{B6AF4EC5-DCF7-B3E0-B954-314C0027BEE9}"/>
          </ac:spMkLst>
        </pc:spChg>
      </pc:sldChg>
      <pc:sldChg chg="addSp delSp modSp mod modNotesTx">
        <pc:chgData name="Aaron Washco" userId="072f905c-b9c6-4ae7-86c9-a0005786f072" providerId="ADAL" clId="{89BCE1F0-D284-4A58-8723-E319B53B3252}" dt="2025-06-24T21:21:56.854" v="5190" actId="20577"/>
        <pc:sldMkLst>
          <pc:docMk/>
          <pc:sldMk cId="2803279860" sldId="281"/>
        </pc:sldMkLst>
        <pc:picChg chg="add mod">
          <ac:chgData name="Aaron Washco" userId="072f905c-b9c6-4ae7-86c9-a0005786f072" providerId="ADAL" clId="{89BCE1F0-D284-4A58-8723-E319B53B3252}" dt="2025-06-23T23:59:12.251" v="1646" actId="14100"/>
          <ac:picMkLst>
            <pc:docMk/>
            <pc:sldMk cId="2803279860" sldId="281"/>
            <ac:picMk id="4" creationId="{73EC7E86-1EAC-7A1D-A227-93BB073F4659}"/>
          </ac:picMkLst>
        </pc:picChg>
      </pc:sldChg>
      <pc:sldChg chg="modSp mod modNotesTx">
        <pc:chgData name="Aaron Washco" userId="072f905c-b9c6-4ae7-86c9-a0005786f072" providerId="ADAL" clId="{89BCE1F0-D284-4A58-8723-E319B53B3252}" dt="2025-06-23T21:36:40.992" v="1225" actId="20577"/>
        <pc:sldMkLst>
          <pc:docMk/>
          <pc:sldMk cId="3927451988" sldId="282"/>
        </pc:sldMkLst>
        <pc:spChg chg="mod">
          <ac:chgData name="Aaron Washco" userId="072f905c-b9c6-4ae7-86c9-a0005786f072" providerId="ADAL" clId="{89BCE1F0-D284-4A58-8723-E319B53B3252}" dt="2025-06-23T21:36:40.992" v="1225" actId="20577"/>
          <ac:spMkLst>
            <pc:docMk/>
            <pc:sldMk cId="3927451988" sldId="282"/>
            <ac:spMk id="2" creationId="{5E836C17-2FE0-AAF9-DE2B-F254B3ED955B}"/>
          </ac:spMkLst>
        </pc:spChg>
        <pc:spChg chg="mod">
          <ac:chgData name="Aaron Washco" userId="072f905c-b9c6-4ae7-86c9-a0005786f072" providerId="ADAL" clId="{89BCE1F0-D284-4A58-8723-E319B53B3252}" dt="2025-06-23T21:32:27.820" v="1198" actId="20577"/>
          <ac:spMkLst>
            <pc:docMk/>
            <pc:sldMk cId="3927451988" sldId="282"/>
            <ac:spMk id="3" creationId="{C457F08E-62AE-289E-D020-32D7465417D0}"/>
          </ac:spMkLst>
        </pc:spChg>
      </pc:sldChg>
      <pc:sldChg chg="addSp delSp modSp mod modNotesTx">
        <pc:chgData name="Aaron Washco" userId="072f905c-b9c6-4ae7-86c9-a0005786f072" providerId="ADAL" clId="{89BCE1F0-D284-4A58-8723-E319B53B3252}" dt="2025-06-24T21:18:07.444" v="4616" actId="26606"/>
        <pc:sldMkLst>
          <pc:docMk/>
          <pc:sldMk cId="3169280586" sldId="283"/>
        </pc:sldMkLst>
        <pc:spChg chg="mod">
          <ac:chgData name="Aaron Washco" userId="072f905c-b9c6-4ae7-86c9-a0005786f072" providerId="ADAL" clId="{89BCE1F0-D284-4A58-8723-E319B53B3252}" dt="2025-06-24T21:18:07.444" v="4616" actId="26606"/>
          <ac:spMkLst>
            <pc:docMk/>
            <pc:sldMk cId="3169280586" sldId="283"/>
            <ac:spMk id="2" creationId="{85F8081D-7055-2516-CB65-CF58ED8306FA}"/>
          </ac:spMkLst>
        </pc:spChg>
        <pc:spChg chg="add del mod">
          <ac:chgData name="Aaron Washco" userId="072f905c-b9c6-4ae7-86c9-a0005786f072" providerId="ADAL" clId="{89BCE1F0-D284-4A58-8723-E319B53B3252}" dt="2025-06-24T21:18:07.444" v="4616" actId="26606"/>
          <ac:spMkLst>
            <pc:docMk/>
            <pc:sldMk cId="3169280586" sldId="283"/>
            <ac:spMk id="3" creationId="{C66B8565-00FB-E5AE-3EC2-BBB5F400CA35}"/>
          </ac:spMkLst>
        </pc:spChg>
        <pc:spChg chg="add del">
          <ac:chgData name="Aaron Washco" userId="072f905c-b9c6-4ae7-86c9-a0005786f072" providerId="ADAL" clId="{89BCE1F0-D284-4A58-8723-E319B53B3252}" dt="2025-06-24T21:18:07.444" v="4616" actId="26606"/>
          <ac:spMkLst>
            <pc:docMk/>
            <pc:sldMk cId="3169280586" sldId="283"/>
            <ac:spMk id="8" creationId="{D8B32532-F3D1-1073-2510-F0DDBB056AF3}"/>
          </ac:spMkLst>
        </pc:spChg>
        <pc:spChg chg="add del">
          <ac:chgData name="Aaron Washco" userId="072f905c-b9c6-4ae7-86c9-a0005786f072" providerId="ADAL" clId="{89BCE1F0-D284-4A58-8723-E319B53B3252}" dt="2025-06-24T21:18:07.444" v="4616" actId="26606"/>
          <ac:spMkLst>
            <pc:docMk/>
            <pc:sldMk cId="3169280586" sldId="283"/>
            <ac:spMk id="10" creationId="{45E4BA45-80DB-22B5-5E50-F33E6D15CC07}"/>
          </ac:spMkLst>
        </pc:spChg>
        <pc:spChg chg="add del">
          <ac:chgData name="Aaron Washco" userId="072f905c-b9c6-4ae7-86c9-a0005786f072" providerId="ADAL" clId="{89BCE1F0-D284-4A58-8723-E319B53B3252}" dt="2025-06-24T21:18:07.444" v="4616" actId="26606"/>
          <ac:spMkLst>
            <pc:docMk/>
            <pc:sldMk cId="3169280586" sldId="283"/>
            <ac:spMk id="12" creationId="{DDB15110-8739-CF12-AE21-045944B69949}"/>
          </ac:spMkLst>
        </pc:spChg>
        <pc:spChg chg="add del">
          <ac:chgData name="Aaron Washco" userId="072f905c-b9c6-4ae7-86c9-a0005786f072" providerId="ADAL" clId="{89BCE1F0-D284-4A58-8723-E319B53B3252}" dt="2025-06-24T21:18:07.444" v="4616" actId="26606"/>
          <ac:spMkLst>
            <pc:docMk/>
            <pc:sldMk cId="3169280586" sldId="283"/>
            <ac:spMk id="14" creationId="{866DB05C-46DC-F51A-4A3B-43F65BF618F8}"/>
          </ac:spMkLst>
        </pc:spChg>
        <pc:graphicFrameChg chg="add del">
          <ac:chgData name="Aaron Washco" userId="072f905c-b9c6-4ae7-86c9-a0005786f072" providerId="ADAL" clId="{89BCE1F0-D284-4A58-8723-E319B53B3252}" dt="2025-06-24T21:18:07.444" v="4616" actId="26606"/>
          <ac:graphicFrameMkLst>
            <pc:docMk/>
            <pc:sldMk cId="3169280586" sldId="283"/>
            <ac:graphicFrameMk id="16" creationId="{E56D66CE-349A-FFC2-B7D1-3CC204A76766}"/>
          </ac:graphicFrameMkLst>
        </pc:graphicFrameChg>
      </pc:sldChg>
      <pc:sldChg chg="modSp mod modNotesTx">
        <pc:chgData name="Aaron Washco" userId="072f905c-b9c6-4ae7-86c9-a0005786f072" providerId="ADAL" clId="{89BCE1F0-D284-4A58-8723-E319B53B3252}" dt="2025-06-24T21:21:40.982" v="5177" actId="20577"/>
        <pc:sldMkLst>
          <pc:docMk/>
          <pc:sldMk cId="3144174572" sldId="284"/>
        </pc:sldMkLst>
        <pc:picChg chg="mod">
          <ac:chgData name="Aaron Washco" userId="072f905c-b9c6-4ae7-86c9-a0005786f072" providerId="ADAL" clId="{89BCE1F0-D284-4A58-8723-E319B53B3252}" dt="2025-06-23T23:56:38.697" v="1642" actId="14100"/>
          <ac:picMkLst>
            <pc:docMk/>
            <pc:sldMk cId="3144174572" sldId="284"/>
            <ac:picMk id="2" creationId="{55A5F1A0-B174-DAE2-A1B2-6391A292075A}"/>
          </ac:picMkLst>
        </pc:picChg>
      </pc:sldChg>
      <pc:sldChg chg="addSp delSp modSp add mod ord">
        <pc:chgData name="Aaron Washco" userId="072f905c-b9c6-4ae7-86c9-a0005786f072" providerId="ADAL" clId="{89BCE1F0-D284-4A58-8723-E319B53B3252}" dt="2025-06-25T20:10:47.061" v="7548"/>
        <pc:sldMkLst>
          <pc:docMk/>
          <pc:sldMk cId="3960375415" sldId="285"/>
        </pc:sldMkLst>
        <pc:spChg chg="add mod">
          <ac:chgData name="Aaron Washco" userId="072f905c-b9c6-4ae7-86c9-a0005786f072" providerId="ADAL" clId="{89BCE1F0-D284-4A58-8723-E319B53B3252}" dt="2025-06-23T20:28:56.050" v="488" actId="13822"/>
          <ac:spMkLst>
            <pc:docMk/>
            <pc:sldMk cId="3960375415" sldId="285"/>
            <ac:spMk id="5" creationId="{C9649078-DE57-1BEC-DA69-2A5DB17D96F1}"/>
          </ac:spMkLst>
        </pc:spChg>
        <pc:picChg chg="add mod">
          <ac:chgData name="Aaron Washco" userId="072f905c-b9c6-4ae7-86c9-a0005786f072" providerId="ADAL" clId="{89BCE1F0-D284-4A58-8723-E319B53B3252}" dt="2025-06-23T20:28:12.202" v="485" actId="1076"/>
          <ac:picMkLst>
            <pc:docMk/>
            <pc:sldMk cId="3960375415" sldId="285"/>
            <ac:picMk id="4" creationId="{C9429138-C4A2-BFCD-5632-CA6BD4C3C12C}"/>
          </ac:picMkLst>
        </pc:picChg>
      </pc:sldChg>
      <pc:sldChg chg="addSp delSp modSp add mod ord modNotesTx">
        <pc:chgData name="Aaron Washco" userId="072f905c-b9c6-4ae7-86c9-a0005786f072" providerId="ADAL" clId="{89BCE1F0-D284-4A58-8723-E319B53B3252}" dt="2025-06-23T20:44:53.005" v="603" actId="208"/>
        <pc:sldMkLst>
          <pc:docMk/>
          <pc:sldMk cId="3699499097" sldId="286"/>
        </pc:sldMkLst>
        <pc:spChg chg="add mod">
          <ac:chgData name="Aaron Washco" userId="072f905c-b9c6-4ae7-86c9-a0005786f072" providerId="ADAL" clId="{89BCE1F0-D284-4A58-8723-E319B53B3252}" dt="2025-06-23T20:44:53.005" v="603" actId="208"/>
          <ac:spMkLst>
            <pc:docMk/>
            <pc:sldMk cId="3699499097" sldId="286"/>
            <ac:spMk id="5" creationId="{CCCB0347-0D52-E506-AB9F-BCA910B5C27F}"/>
          </ac:spMkLst>
        </pc:spChg>
        <pc:picChg chg="add mod">
          <ac:chgData name="Aaron Washco" userId="072f905c-b9c6-4ae7-86c9-a0005786f072" providerId="ADAL" clId="{89BCE1F0-D284-4A58-8723-E319B53B3252}" dt="2025-06-23T20:30:28.355" v="502" actId="14100"/>
          <ac:picMkLst>
            <pc:docMk/>
            <pc:sldMk cId="3699499097" sldId="286"/>
            <ac:picMk id="4" creationId="{C890389C-F016-2F08-3C6F-DAEBD0C7632F}"/>
          </ac:picMkLst>
        </pc:picChg>
      </pc:sldChg>
      <pc:sldChg chg="addSp delSp modSp add mod ord modNotesTx">
        <pc:chgData name="Aaron Washco" userId="072f905c-b9c6-4ae7-86c9-a0005786f072" providerId="ADAL" clId="{89BCE1F0-D284-4A58-8723-E319B53B3252}" dt="2025-06-23T20:47:57.865" v="811" actId="208"/>
        <pc:sldMkLst>
          <pc:docMk/>
          <pc:sldMk cId="495281134" sldId="287"/>
        </pc:sldMkLst>
        <pc:spChg chg="mod">
          <ac:chgData name="Aaron Washco" userId="072f905c-b9c6-4ae7-86c9-a0005786f072" providerId="ADAL" clId="{89BCE1F0-D284-4A58-8723-E319B53B3252}" dt="2025-06-23T20:47:22.534" v="808" actId="20577"/>
          <ac:spMkLst>
            <pc:docMk/>
            <pc:sldMk cId="495281134" sldId="287"/>
            <ac:spMk id="2" creationId="{64419963-586D-23C4-A690-CF0A0FCB2886}"/>
          </ac:spMkLst>
        </pc:spChg>
        <pc:spChg chg="add mod">
          <ac:chgData name="Aaron Washco" userId="072f905c-b9c6-4ae7-86c9-a0005786f072" providerId="ADAL" clId="{89BCE1F0-D284-4A58-8723-E319B53B3252}" dt="2025-06-23T20:47:57.865" v="811" actId="208"/>
          <ac:spMkLst>
            <pc:docMk/>
            <pc:sldMk cId="495281134" sldId="287"/>
            <ac:spMk id="7" creationId="{3F54EB7B-5ED8-3C02-E944-9B4ED73A31D1}"/>
          </ac:spMkLst>
        </pc:spChg>
        <pc:picChg chg="add mod">
          <ac:chgData name="Aaron Washco" userId="072f905c-b9c6-4ae7-86c9-a0005786f072" providerId="ADAL" clId="{89BCE1F0-D284-4A58-8723-E319B53B3252}" dt="2025-06-23T20:46:26.151" v="662" actId="1076"/>
          <ac:picMkLst>
            <pc:docMk/>
            <pc:sldMk cId="495281134" sldId="287"/>
            <ac:picMk id="5" creationId="{B329051E-9044-D173-7BA0-7244AC4BD20B}"/>
          </ac:picMkLst>
        </pc:picChg>
      </pc:sldChg>
      <pc:sldChg chg="modSp add mod modNotesTx">
        <pc:chgData name="Aaron Washco" userId="072f905c-b9c6-4ae7-86c9-a0005786f072" providerId="ADAL" clId="{89BCE1F0-D284-4A58-8723-E319B53B3252}" dt="2025-06-25T18:02:49.345" v="7546" actId="20577"/>
        <pc:sldMkLst>
          <pc:docMk/>
          <pc:sldMk cId="3158595816" sldId="288"/>
        </pc:sldMkLst>
        <pc:spChg chg="mod">
          <ac:chgData name="Aaron Washco" userId="072f905c-b9c6-4ae7-86c9-a0005786f072" providerId="ADAL" clId="{89BCE1F0-D284-4A58-8723-E319B53B3252}" dt="2025-06-23T20:52:13.277" v="844" actId="20577"/>
          <ac:spMkLst>
            <pc:docMk/>
            <pc:sldMk cId="3158595816" sldId="288"/>
            <ac:spMk id="2" creationId="{4A0BDE38-5C10-EC6D-0DD6-6AFAE464C2C7}"/>
          </ac:spMkLst>
        </pc:spChg>
        <pc:spChg chg="mod">
          <ac:chgData name="Aaron Washco" userId="072f905c-b9c6-4ae7-86c9-a0005786f072" providerId="ADAL" clId="{89BCE1F0-D284-4A58-8723-E319B53B3252}" dt="2025-06-25T18:02:49.345" v="7546" actId="20577"/>
          <ac:spMkLst>
            <pc:docMk/>
            <pc:sldMk cId="3158595816" sldId="288"/>
            <ac:spMk id="6" creationId="{DA329C30-BAE1-F240-333D-5EB14F93FEDB}"/>
          </ac:spMkLst>
        </pc:spChg>
      </pc:sldChg>
      <pc:sldChg chg="modSp add mod modNotesTx">
        <pc:chgData name="Aaron Washco" userId="072f905c-b9c6-4ae7-86c9-a0005786f072" providerId="ADAL" clId="{89BCE1F0-D284-4A58-8723-E319B53B3252}" dt="2025-06-25T17:58:17.417" v="7482" actId="20577"/>
        <pc:sldMkLst>
          <pc:docMk/>
          <pc:sldMk cId="314065855" sldId="289"/>
        </pc:sldMkLst>
        <pc:spChg chg="mod">
          <ac:chgData name="Aaron Washco" userId="072f905c-b9c6-4ae7-86c9-a0005786f072" providerId="ADAL" clId="{89BCE1F0-D284-4A58-8723-E319B53B3252}" dt="2025-06-25T17:58:17.417" v="7482" actId="20577"/>
          <ac:spMkLst>
            <pc:docMk/>
            <pc:sldMk cId="314065855" sldId="289"/>
            <ac:spMk id="6" creationId="{624B5F9E-60EB-135C-0A6D-408E1A26E6AB}"/>
          </ac:spMkLst>
        </pc:spChg>
      </pc:sldChg>
      <pc:sldChg chg="modSp add mod modNotesTx">
        <pc:chgData name="Aaron Washco" userId="072f905c-b9c6-4ae7-86c9-a0005786f072" providerId="ADAL" clId="{89BCE1F0-D284-4A58-8723-E319B53B3252}" dt="2025-06-24T23:18:51.539" v="7005" actId="20577"/>
        <pc:sldMkLst>
          <pc:docMk/>
          <pc:sldMk cId="627238470" sldId="290"/>
        </pc:sldMkLst>
        <pc:spChg chg="mod">
          <ac:chgData name="Aaron Washco" userId="072f905c-b9c6-4ae7-86c9-a0005786f072" providerId="ADAL" clId="{89BCE1F0-D284-4A58-8723-E319B53B3252}" dt="2025-06-23T23:03:11.207" v="1370" actId="20577"/>
          <ac:spMkLst>
            <pc:docMk/>
            <pc:sldMk cId="627238470" sldId="290"/>
            <ac:spMk id="2" creationId="{77BADD55-F895-31AD-E224-C044E97539DE}"/>
          </ac:spMkLst>
        </pc:spChg>
        <pc:spChg chg="mod">
          <ac:chgData name="Aaron Washco" userId="072f905c-b9c6-4ae7-86c9-a0005786f072" providerId="ADAL" clId="{89BCE1F0-D284-4A58-8723-E319B53B3252}" dt="2025-06-23T23:03:47.831" v="1374" actId="6549"/>
          <ac:spMkLst>
            <pc:docMk/>
            <pc:sldMk cId="627238470" sldId="290"/>
            <ac:spMk id="3" creationId="{3CBB26DC-7A08-1924-3BEC-529801809F68}"/>
          </ac:spMkLst>
        </pc:spChg>
      </pc:sldChg>
      <pc:sldChg chg="modSp add mod">
        <pc:chgData name="Aaron Washco" userId="072f905c-b9c6-4ae7-86c9-a0005786f072" providerId="ADAL" clId="{89BCE1F0-D284-4A58-8723-E319B53B3252}" dt="2025-06-25T20:24:32.895" v="7567" actId="113"/>
        <pc:sldMkLst>
          <pc:docMk/>
          <pc:sldMk cId="4224711094" sldId="291"/>
        </pc:sldMkLst>
        <pc:spChg chg="mod">
          <ac:chgData name="Aaron Washco" userId="072f905c-b9c6-4ae7-86c9-a0005786f072" providerId="ADAL" clId="{89BCE1F0-D284-4A58-8723-E319B53B3252}" dt="2025-06-23T23:04:47.219" v="1406" actId="20577"/>
          <ac:spMkLst>
            <pc:docMk/>
            <pc:sldMk cId="4224711094" sldId="291"/>
            <ac:spMk id="2" creationId="{1B23F5A9-927C-C5A2-977C-613D5A28C0CF}"/>
          </ac:spMkLst>
        </pc:spChg>
        <pc:spChg chg="mod">
          <ac:chgData name="Aaron Washco" userId="072f905c-b9c6-4ae7-86c9-a0005786f072" providerId="ADAL" clId="{89BCE1F0-D284-4A58-8723-E319B53B3252}" dt="2025-06-25T20:24:32.895" v="7567" actId="113"/>
          <ac:spMkLst>
            <pc:docMk/>
            <pc:sldMk cId="4224711094" sldId="291"/>
            <ac:spMk id="3" creationId="{D6428BAC-B584-42B8-4944-8707823459DD}"/>
          </ac:spMkLst>
        </pc:spChg>
      </pc:sldChg>
      <pc:sldChg chg="addSp delSp modSp new mod setBg modClrScheme chgLayout modNotesTx">
        <pc:chgData name="Aaron Washco" userId="072f905c-b9c6-4ae7-86c9-a0005786f072" providerId="ADAL" clId="{89BCE1F0-D284-4A58-8723-E319B53B3252}" dt="2025-06-24T21:20:37.702" v="5123" actId="20577"/>
        <pc:sldMkLst>
          <pc:docMk/>
          <pc:sldMk cId="1616195128" sldId="292"/>
        </pc:sldMkLst>
        <pc:spChg chg="add">
          <ac:chgData name="Aaron Washco" userId="072f905c-b9c6-4ae7-86c9-a0005786f072" providerId="ADAL" clId="{89BCE1F0-D284-4A58-8723-E319B53B3252}" dt="2025-06-23T23:56:04.224" v="1639" actId="26606"/>
          <ac:spMkLst>
            <pc:docMk/>
            <pc:sldMk cId="1616195128" sldId="292"/>
            <ac:spMk id="10" creationId="{544958B8-57B6-4B37-8A18-D54A32EC2D37}"/>
          </ac:spMkLst>
        </pc:spChg>
        <pc:spChg chg="add">
          <ac:chgData name="Aaron Washco" userId="072f905c-b9c6-4ae7-86c9-a0005786f072" providerId="ADAL" clId="{89BCE1F0-D284-4A58-8723-E319B53B3252}" dt="2025-06-23T23:56:04.224" v="1639" actId="26606"/>
          <ac:spMkLst>
            <pc:docMk/>
            <pc:sldMk cId="1616195128" sldId="292"/>
            <ac:spMk id="12" creationId="{B7E4A740-3A69-42A5-8AC0-3905D518F419}"/>
          </ac:spMkLst>
        </pc:spChg>
        <pc:grpChg chg="add">
          <ac:chgData name="Aaron Washco" userId="072f905c-b9c6-4ae7-86c9-a0005786f072" providerId="ADAL" clId="{89BCE1F0-D284-4A58-8723-E319B53B3252}" dt="2025-06-23T23:56:04.224" v="1639" actId="26606"/>
          <ac:grpSpMkLst>
            <pc:docMk/>
            <pc:sldMk cId="1616195128" sldId="292"/>
            <ac:grpSpMk id="14" creationId="{8283C010-53D7-404B-9300-DB1BAE1EAE91}"/>
          </ac:grpSpMkLst>
        </pc:grpChg>
        <pc:picChg chg="add mod">
          <ac:chgData name="Aaron Washco" userId="072f905c-b9c6-4ae7-86c9-a0005786f072" providerId="ADAL" clId="{89BCE1F0-D284-4A58-8723-E319B53B3252}" dt="2025-06-23T23:56:04.224" v="1639" actId="26606"/>
          <ac:picMkLst>
            <pc:docMk/>
            <pc:sldMk cId="1616195128" sldId="292"/>
            <ac:picMk id="5" creationId="{34ED8746-63EF-FEBF-B581-DEFC2DB54B7E}"/>
          </ac:picMkLst>
        </pc:picChg>
      </pc:sldChg>
      <pc:sldChg chg="modSp add mod ord">
        <pc:chgData name="Aaron Washco" userId="072f905c-b9c6-4ae7-86c9-a0005786f072" providerId="ADAL" clId="{89BCE1F0-D284-4A58-8723-E319B53B3252}" dt="2025-06-24T21:20:47.744" v="5125" actId="403"/>
        <pc:sldMkLst>
          <pc:docMk/>
          <pc:sldMk cId="2255628664" sldId="293"/>
        </pc:sldMkLst>
        <pc:spChg chg="mod">
          <ac:chgData name="Aaron Washco" userId="072f905c-b9c6-4ae7-86c9-a0005786f072" providerId="ADAL" clId="{89BCE1F0-D284-4A58-8723-E319B53B3252}" dt="2025-06-24T20:10:54.314" v="1660" actId="20577"/>
          <ac:spMkLst>
            <pc:docMk/>
            <pc:sldMk cId="2255628664" sldId="293"/>
            <ac:spMk id="2" creationId="{F7437D03-3782-976D-13C8-030C13F65892}"/>
          </ac:spMkLst>
        </pc:spChg>
        <pc:spChg chg="mod">
          <ac:chgData name="Aaron Washco" userId="072f905c-b9c6-4ae7-86c9-a0005786f072" providerId="ADAL" clId="{89BCE1F0-D284-4A58-8723-E319B53B3252}" dt="2025-06-24T21:20:47.744" v="5125" actId="403"/>
          <ac:spMkLst>
            <pc:docMk/>
            <pc:sldMk cId="2255628664" sldId="293"/>
            <ac:spMk id="3" creationId="{F0E9CDCD-CDB7-E079-BA9C-4DB5AE436397}"/>
          </ac:spMkLst>
        </pc:spChg>
      </pc:sldChg>
      <pc:sldChg chg="modSp add mod ord modNotesTx">
        <pc:chgData name="Aaron Washco" userId="072f905c-b9c6-4ae7-86c9-a0005786f072" providerId="ADAL" clId="{89BCE1F0-D284-4A58-8723-E319B53B3252}" dt="2025-06-24T21:23:15.352" v="5387" actId="20577"/>
        <pc:sldMkLst>
          <pc:docMk/>
          <pc:sldMk cId="223794990" sldId="294"/>
        </pc:sldMkLst>
        <pc:spChg chg="mod">
          <ac:chgData name="Aaron Washco" userId="072f905c-b9c6-4ae7-86c9-a0005786f072" providerId="ADAL" clId="{89BCE1F0-D284-4A58-8723-E319B53B3252}" dt="2025-06-24T20:36:38.441" v="2902" actId="20577"/>
          <ac:spMkLst>
            <pc:docMk/>
            <pc:sldMk cId="223794990" sldId="294"/>
            <ac:spMk id="3" creationId="{85DAA462-2AE4-680A-1FE1-798CCBAFF297}"/>
          </ac:spMkLst>
        </pc:spChg>
      </pc:sldChg>
      <pc:sldChg chg="modSp add mod">
        <pc:chgData name="Aaron Washco" userId="072f905c-b9c6-4ae7-86c9-a0005786f072" providerId="ADAL" clId="{89BCE1F0-D284-4A58-8723-E319B53B3252}" dt="2025-06-24T20:42:14.872" v="3561" actId="20577"/>
        <pc:sldMkLst>
          <pc:docMk/>
          <pc:sldMk cId="648557115" sldId="295"/>
        </pc:sldMkLst>
        <pc:spChg chg="mod">
          <ac:chgData name="Aaron Washco" userId="072f905c-b9c6-4ae7-86c9-a0005786f072" providerId="ADAL" clId="{89BCE1F0-D284-4A58-8723-E319B53B3252}" dt="2025-06-24T20:37:53.545" v="2978" actId="20577"/>
          <ac:spMkLst>
            <pc:docMk/>
            <pc:sldMk cId="648557115" sldId="295"/>
            <ac:spMk id="2" creationId="{A257CFB9-9178-8E05-DF5A-F44FE6E0A41D}"/>
          </ac:spMkLst>
        </pc:spChg>
        <pc:spChg chg="mod">
          <ac:chgData name="Aaron Washco" userId="072f905c-b9c6-4ae7-86c9-a0005786f072" providerId="ADAL" clId="{89BCE1F0-D284-4A58-8723-E319B53B3252}" dt="2025-06-24T20:42:14.872" v="3561" actId="20577"/>
          <ac:spMkLst>
            <pc:docMk/>
            <pc:sldMk cId="648557115" sldId="295"/>
            <ac:spMk id="3" creationId="{F1D38574-5589-D2DF-CCC9-1550099B8D04}"/>
          </ac:spMkLst>
        </pc:spChg>
      </pc:sldChg>
      <pc:sldChg chg="addSp delSp modSp add mod">
        <pc:chgData name="Aaron Washco" userId="072f905c-b9c6-4ae7-86c9-a0005786f072" providerId="ADAL" clId="{89BCE1F0-D284-4A58-8723-E319B53B3252}" dt="2025-06-24T20:47:17.953" v="3627" actId="1076"/>
        <pc:sldMkLst>
          <pc:docMk/>
          <pc:sldMk cId="2286349288" sldId="296"/>
        </pc:sldMkLst>
        <pc:spChg chg="mod">
          <ac:chgData name="Aaron Washco" userId="072f905c-b9c6-4ae7-86c9-a0005786f072" providerId="ADAL" clId="{89BCE1F0-D284-4A58-8723-E319B53B3252}" dt="2025-06-24T20:44:21.561" v="3603" actId="404"/>
          <ac:spMkLst>
            <pc:docMk/>
            <pc:sldMk cId="2286349288" sldId="296"/>
            <ac:spMk id="2" creationId="{2779E8C1-0D8F-7EF7-BDD6-BCC7ABC1C285}"/>
          </ac:spMkLst>
        </pc:spChg>
        <pc:spChg chg="del mod">
          <ac:chgData name="Aaron Washco" userId="072f905c-b9c6-4ae7-86c9-a0005786f072" providerId="ADAL" clId="{89BCE1F0-D284-4A58-8723-E319B53B3252}" dt="2025-06-24T20:43:29.947" v="3581"/>
          <ac:spMkLst>
            <pc:docMk/>
            <pc:sldMk cId="2286349288" sldId="296"/>
            <ac:spMk id="3" creationId="{ED0B737E-D9B8-AD56-2AF3-13201B02915B}"/>
          </ac:spMkLst>
        </pc:spChg>
        <pc:spChg chg="add mod">
          <ac:chgData name="Aaron Washco" userId="072f905c-b9c6-4ae7-86c9-a0005786f072" providerId="ADAL" clId="{89BCE1F0-D284-4A58-8723-E319B53B3252}" dt="2025-06-24T20:46:51.401" v="3619" actId="1076"/>
          <ac:spMkLst>
            <pc:docMk/>
            <pc:sldMk cId="2286349288" sldId="296"/>
            <ac:spMk id="9" creationId="{42DD8621-ACF0-5FA1-5DA7-E2EF6F978342}"/>
          </ac:spMkLst>
        </pc:spChg>
        <pc:spChg chg="add mod">
          <ac:chgData name="Aaron Washco" userId="072f905c-b9c6-4ae7-86c9-a0005786f072" providerId="ADAL" clId="{89BCE1F0-D284-4A58-8723-E319B53B3252}" dt="2025-06-24T20:47:17.953" v="3627" actId="1076"/>
          <ac:spMkLst>
            <pc:docMk/>
            <pc:sldMk cId="2286349288" sldId="296"/>
            <ac:spMk id="11" creationId="{355303F5-C468-1D4E-8AA2-B34DDC92E27A}"/>
          </ac:spMkLst>
        </pc:spChg>
        <pc:picChg chg="add mod">
          <ac:chgData name="Aaron Washco" userId="072f905c-b9c6-4ae7-86c9-a0005786f072" providerId="ADAL" clId="{89BCE1F0-D284-4A58-8723-E319B53B3252}" dt="2025-06-24T20:46:27.061" v="3609" actId="1076"/>
          <ac:picMkLst>
            <pc:docMk/>
            <pc:sldMk cId="2286349288" sldId="296"/>
            <ac:picMk id="4" creationId="{8DF9A359-71BA-3A06-F9AD-F0339084B466}"/>
          </ac:picMkLst>
        </pc:picChg>
        <pc:picChg chg="add">
          <ac:chgData name="Aaron Washco" userId="072f905c-b9c6-4ae7-86c9-a0005786f072" providerId="ADAL" clId="{89BCE1F0-D284-4A58-8723-E319B53B3252}" dt="2025-06-24T20:44:53.947" v="3604"/>
          <ac:picMkLst>
            <pc:docMk/>
            <pc:sldMk cId="2286349288" sldId="296"/>
            <ac:picMk id="5" creationId="{44CEF3C0-EEB4-43F3-7A6E-4CE2A74A50C3}"/>
          </ac:picMkLst>
        </pc:picChg>
        <pc:picChg chg="add mod">
          <ac:chgData name="Aaron Washco" userId="072f905c-b9c6-4ae7-86c9-a0005786f072" providerId="ADAL" clId="{89BCE1F0-D284-4A58-8723-E319B53B3252}" dt="2025-06-24T20:46:23.609" v="3608" actId="1076"/>
          <ac:picMkLst>
            <pc:docMk/>
            <pc:sldMk cId="2286349288" sldId="296"/>
            <ac:picMk id="7" creationId="{22C98686-72EC-8E74-3264-CE7EC809BDB1}"/>
          </ac:picMkLst>
        </pc:picChg>
      </pc:sldChg>
      <pc:sldChg chg="addSp delSp modSp add mod">
        <pc:chgData name="Aaron Washco" userId="072f905c-b9c6-4ae7-86c9-a0005786f072" providerId="ADAL" clId="{89BCE1F0-D284-4A58-8723-E319B53B3252}" dt="2025-06-24T20:53:19.447" v="3672" actId="1076"/>
        <pc:sldMkLst>
          <pc:docMk/>
          <pc:sldMk cId="300524544" sldId="297"/>
        </pc:sldMkLst>
        <pc:spChg chg="del mod">
          <ac:chgData name="Aaron Washco" userId="072f905c-b9c6-4ae7-86c9-a0005786f072" providerId="ADAL" clId="{89BCE1F0-D284-4A58-8723-E319B53B3252}" dt="2025-06-24T20:48:20.319" v="3633" actId="21"/>
          <ac:spMkLst>
            <pc:docMk/>
            <pc:sldMk cId="300524544" sldId="297"/>
            <ac:spMk id="2" creationId="{8E682014-C48C-64BF-DA85-AA92D0E80B6F}"/>
          </ac:spMkLst>
        </pc:spChg>
        <pc:spChg chg="add del mod">
          <ac:chgData name="Aaron Washco" userId="072f905c-b9c6-4ae7-86c9-a0005786f072" providerId="ADAL" clId="{89BCE1F0-D284-4A58-8723-E319B53B3252}" dt="2025-06-24T20:48:37.078" v="3637" actId="478"/>
          <ac:spMkLst>
            <pc:docMk/>
            <pc:sldMk cId="300524544" sldId="297"/>
            <ac:spMk id="5" creationId="{651D7E48-9125-500F-AE7A-150FA3E8B221}"/>
          </ac:spMkLst>
        </pc:spChg>
        <pc:spChg chg="mod">
          <ac:chgData name="Aaron Washco" userId="072f905c-b9c6-4ae7-86c9-a0005786f072" providerId="ADAL" clId="{89BCE1F0-D284-4A58-8723-E319B53B3252}" dt="2025-06-24T20:51:24.145" v="3650" actId="1076"/>
          <ac:spMkLst>
            <pc:docMk/>
            <pc:sldMk cId="300524544" sldId="297"/>
            <ac:spMk id="9" creationId="{05FF184E-EB67-420E-E683-6D55E644A180}"/>
          </ac:spMkLst>
        </pc:spChg>
        <pc:spChg chg="mod">
          <ac:chgData name="Aaron Washco" userId="072f905c-b9c6-4ae7-86c9-a0005786f072" providerId="ADAL" clId="{89BCE1F0-D284-4A58-8723-E319B53B3252}" dt="2025-06-24T20:51:28.184" v="3651" actId="1076"/>
          <ac:spMkLst>
            <pc:docMk/>
            <pc:sldMk cId="300524544" sldId="297"/>
            <ac:spMk id="11" creationId="{DECEDF45-A3D5-2B85-DD47-12CC2C2A9153}"/>
          </ac:spMkLst>
        </pc:spChg>
        <pc:spChg chg="add del mod">
          <ac:chgData name="Aaron Washco" userId="072f905c-b9c6-4ae7-86c9-a0005786f072" providerId="ADAL" clId="{89BCE1F0-D284-4A58-8723-E319B53B3252}" dt="2025-06-24T20:48:58.995" v="3642" actId="478"/>
          <ac:spMkLst>
            <pc:docMk/>
            <pc:sldMk cId="300524544" sldId="297"/>
            <ac:spMk id="16" creationId="{C34FD3CC-E4AE-13E3-9EF2-BB579B09EDED}"/>
          </ac:spMkLst>
        </pc:spChg>
        <pc:spChg chg="add del">
          <ac:chgData name="Aaron Washco" userId="072f905c-b9c6-4ae7-86c9-a0005786f072" providerId="ADAL" clId="{89BCE1F0-D284-4A58-8723-E319B53B3252}" dt="2025-06-24T20:51:43.005" v="3653" actId="22"/>
          <ac:spMkLst>
            <pc:docMk/>
            <pc:sldMk cId="300524544" sldId="297"/>
            <ac:spMk id="20" creationId="{19B7E556-EB56-1471-0157-0C0E2320332F}"/>
          </ac:spMkLst>
        </pc:spChg>
        <pc:spChg chg="add mod">
          <ac:chgData name="Aaron Washco" userId="072f905c-b9c6-4ae7-86c9-a0005786f072" providerId="ADAL" clId="{89BCE1F0-D284-4A58-8723-E319B53B3252}" dt="2025-06-24T20:53:19.447" v="3672" actId="1076"/>
          <ac:spMkLst>
            <pc:docMk/>
            <pc:sldMk cId="300524544" sldId="297"/>
            <ac:spMk id="21" creationId="{A3765453-86C6-1395-8A2A-A573C7F8CA8D}"/>
          </ac:spMkLst>
        </pc:spChg>
        <pc:picChg chg="del">
          <ac:chgData name="Aaron Washco" userId="072f905c-b9c6-4ae7-86c9-a0005786f072" providerId="ADAL" clId="{89BCE1F0-D284-4A58-8723-E319B53B3252}" dt="2025-06-24T20:48:54.396" v="3641" actId="478"/>
          <ac:picMkLst>
            <pc:docMk/>
            <pc:sldMk cId="300524544" sldId="297"/>
            <ac:picMk id="4" creationId="{DFF60D98-0C02-654F-348B-93B3C075468C}"/>
          </ac:picMkLst>
        </pc:picChg>
        <pc:picChg chg="del">
          <ac:chgData name="Aaron Washco" userId="072f905c-b9c6-4ae7-86c9-a0005786f072" providerId="ADAL" clId="{89BCE1F0-D284-4A58-8723-E319B53B3252}" dt="2025-06-24T20:48:20.319" v="3633" actId="21"/>
          <ac:picMkLst>
            <pc:docMk/>
            <pc:sldMk cId="300524544" sldId="297"/>
            <ac:picMk id="7" creationId="{29C7DDED-79EA-A77D-BC8A-7C73517A165B}"/>
          </ac:picMkLst>
        </pc:picChg>
        <pc:picChg chg="add mod">
          <ac:chgData name="Aaron Washco" userId="072f905c-b9c6-4ae7-86c9-a0005786f072" providerId="ADAL" clId="{89BCE1F0-D284-4A58-8723-E319B53B3252}" dt="2025-06-24T20:48:51.340" v="3640" actId="1076"/>
          <ac:picMkLst>
            <pc:docMk/>
            <pc:sldMk cId="300524544" sldId="297"/>
            <ac:picMk id="13" creationId="{AE6E92D4-A2F5-584E-8D45-EF0FD5C6C8AB}"/>
          </ac:picMkLst>
        </pc:picChg>
        <pc:picChg chg="add mod">
          <ac:chgData name="Aaron Washco" userId="072f905c-b9c6-4ae7-86c9-a0005786f072" providerId="ADAL" clId="{89BCE1F0-D284-4A58-8723-E319B53B3252}" dt="2025-06-24T20:51:18.405" v="3649" actId="1076"/>
          <ac:picMkLst>
            <pc:docMk/>
            <pc:sldMk cId="300524544" sldId="297"/>
            <ac:picMk id="18" creationId="{E02A41CF-E6CE-A424-9EFF-A1A86B57518F}"/>
          </ac:picMkLst>
        </pc:picChg>
      </pc:sldChg>
      <pc:sldChg chg="modSp add mod ord">
        <pc:chgData name="Aaron Washco" userId="072f905c-b9c6-4ae7-86c9-a0005786f072" providerId="ADAL" clId="{89BCE1F0-D284-4A58-8723-E319B53B3252}" dt="2025-06-24T21:02:31.593" v="4607" actId="20577"/>
        <pc:sldMkLst>
          <pc:docMk/>
          <pc:sldMk cId="3997756803" sldId="298"/>
        </pc:sldMkLst>
        <pc:spChg chg="mod">
          <ac:chgData name="Aaron Washco" userId="072f905c-b9c6-4ae7-86c9-a0005786f072" providerId="ADAL" clId="{89BCE1F0-D284-4A58-8723-E319B53B3252}" dt="2025-06-24T20:54:23.004" v="3688" actId="20577"/>
          <ac:spMkLst>
            <pc:docMk/>
            <pc:sldMk cId="3997756803" sldId="298"/>
            <ac:spMk id="2" creationId="{CEF9450F-94A1-D1C4-AC07-7DEC6177166F}"/>
          </ac:spMkLst>
        </pc:spChg>
        <pc:spChg chg="mod">
          <ac:chgData name="Aaron Washco" userId="072f905c-b9c6-4ae7-86c9-a0005786f072" providerId="ADAL" clId="{89BCE1F0-D284-4A58-8723-E319B53B3252}" dt="2025-06-24T21:02:31.593" v="4607" actId="20577"/>
          <ac:spMkLst>
            <pc:docMk/>
            <pc:sldMk cId="3997756803" sldId="298"/>
            <ac:spMk id="3" creationId="{0FB4A81F-5265-7E6D-6334-B5A8FC8ABBA5}"/>
          </ac:spMkLst>
        </pc:spChg>
      </pc:sldChg>
      <pc:sldChg chg="addSp delSp modSp add mod modNotesTx">
        <pc:chgData name="Aaron Washco" userId="072f905c-b9c6-4ae7-86c9-a0005786f072" providerId="ADAL" clId="{89BCE1F0-D284-4A58-8723-E319B53B3252}" dt="2025-06-24T21:03:15.684" v="4614" actId="14100"/>
        <pc:sldMkLst>
          <pc:docMk/>
          <pc:sldMk cId="2985967841" sldId="299"/>
        </pc:sldMkLst>
        <pc:spChg chg="del mod">
          <ac:chgData name="Aaron Washco" userId="072f905c-b9c6-4ae7-86c9-a0005786f072" providerId="ADAL" clId="{89BCE1F0-D284-4A58-8723-E319B53B3252}" dt="2025-06-24T21:03:06.869" v="4612"/>
          <ac:spMkLst>
            <pc:docMk/>
            <pc:sldMk cId="2985967841" sldId="299"/>
            <ac:spMk id="3" creationId="{DED35135-8378-98F2-CBA0-304288AC2978}"/>
          </ac:spMkLst>
        </pc:spChg>
        <pc:picChg chg="add mod">
          <ac:chgData name="Aaron Washco" userId="072f905c-b9c6-4ae7-86c9-a0005786f072" providerId="ADAL" clId="{89BCE1F0-D284-4A58-8723-E319B53B3252}" dt="2025-06-24T21:03:15.684" v="4614" actId="14100"/>
          <ac:picMkLst>
            <pc:docMk/>
            <pc:sldMk cId="2985967841" sldId="299"/>
            <ac:picMk id="4" creationId="{B32F55A3-7A44-8757-BD99-3A9363896240}"/>
          </ac:picMkLst>
        </pc:picChg>
      </pc:sldChg>
      <pc:sldChg chg="addSp delSp modSp add mod">
        <pc:chgData name="Aaron Washco" userId="072f905c-b9c6-4ae7-86c9-a0005786f072" providerId="ADAL" clId="{89BCE1F0-D284-4A58-8723-E319B53B3252}" dt="2025-06-24T21:40:58.509" v="5870" actId="115"/>
        <pc:sldMkLst>
          <pc:docMk/>
          <pc:sldMk cId="3667308407" sldId="300"/>
        </pc:sldMkLst>
        <pc:spChg chg="mod">
          <ac:chgData name="Aaron Washco" userId="072f905c-b9c6-4ae7-86c9-a0005786f072" providerId="ADAL" clId="{89BCE1F0-D284-4A58-8723-E319B53B3252}" dt="2025-06-24T21:40:42.482" v="5866" actId="20577"/>
          <ac:spMkLst>
            <pc:docMk/>
            <pc:sldMk cId="3667308407" sldId="300"/>
            <ac:spMk id="2" creationId="{DAA7ED46-5841-9B00-FD80-FE8B7F512866}"/>
          </ac:spMkLst>
        </pc:spChg>
        <pc:spChg chg="add mod">
          <ac:chgData name="Aaron Washco" userId="072f905c-b9c6-4ae7-86c9-a0005786f072" providerId="ADAL" clId="{89BCE1F0-D284-4A58-8723-E319B53B3252}" dt="2025-06-24T21:40:58.509" v="5870" actId="115"/>
          <ac:spMkLst>
            <pc:docMk/>
            <pc:sldMk cId="3667308407" sldId="300"/>
            <ac:spMk id="5" creationId="{2CAE6A6E-2527-2D32-51F4-C91D294130EF}"/>
          </ac:spMkLst>
        </pc:spChg>
        <pc:picChg chg="del">
          <ac:chgData name="Aaron Washco" userId="072f905c-b9c6-4ae7-86c9-a0005786f072" providerId="ADAL" clId="{89BCE1F0-D284-4A58-8723-E319B53B3252}" dt="2025-06-24T21:30:03.123" v="5436" actId="478"/>
          <ac:picMkLst>
            <pc:docMk/>
            <pc:sldMk cId="3667308407" sldId="300"/>
            <ac:picMk id="4" creationId="{C1DB766B-1F67-847A-38E9-2E316CD3B30D}"/>
          </ac:picMkLst>
        </pc:picChg>
      </pc:sldChg>
      <pc:sldChg chg="modSp add mod">
        <pc:chgData name="Aaron Washco" userId="072f905c-b9c6-4ae7-86c9-a0005786f072" providerId="ADAL" clId="{89BCE1F0-D284-4A58-8723-E319B53B3252}" dt="2025-06-24T21:41:47.819" v="5928" actId="20577"/>
        <pc:sldMkLst>
          <pc:docMk/>
          <pc:sldMk cId="3921007334" sldId="301"/>
        </pc:sldMkLst>
        <pc:spChg chg="mod">
          <ac:chgData name="Aaron Washco" userId="072f905c-b9c6-4ae7-86c9-a0005786f072" providerId="ADAL" clId="{89BCE1F0-D284-4A58-8723-E319B53B3252}" dt="2025-06-24T21:41:24.189" v="5903" actId="20577"/>
          <ac:spMkLst>
            <pc:docMk/>
            <pc:sldMk cId="3921007334" sldId="301"/>
            <ac:spMk id="2" creationId="{FA7E21A0-E436-CAA9-178E-016C1E08A669}"/>
          </ac:spMkLst>
        </pc:spChg>
        <pc:spChg chg="mod">
          <ac:chgData name="Aaron Washco" userId="072f905c-b9c6-4ae7-86c9-a0005786f072" providerId="ADAL" clId="{89BCE1F0-D284-4A58-8723-E319B53B3252}" dt="2025-06-24T21:41:47.819" v="5928" actId="20577"/>
          <ac:spMkLst>
            <pc:docMk/>
            <pc:sldMk cId="3921007334" sldId="301"/>
            <ac:spMk id="5" creationId="{7A22C80C-008A-3146-87B9-B2AAF24FB411}"/>
          </ac:spMkLst>
        </pc:spChg>
      </pc:sldChg>
      <pc:sldChg chg="add">
        <pc:chgData name="Aaron Washco" userId="072f905c-b9c6-4ae7-86c9-a0005786f072" providerId="ADAL" clId="{89BCE1F0-D284-4A58-8723-E319B53B3252}" dt="2025-06-24T21:47:58.710" v="5977" actId="2890"/>
        <pc:sldMkLst>
          <pc:docMk/>
          <pc:sldMk cId="2844787738" sldId="302"/>
        </pc:sldMkLst>
      </pc:sldChg>
      <pc:sldChg chg="modSp add mod">
        <pc:chgData name="Aaron Washco" userId="072f905c-b9c6-4ae7-86c9-a0005786f072" providerId="ADAL" clId="{89BCE1F0-D284-4A58-8723-E319B53B3252}" dt="2025-06-24T22:11:46.215" v="6011" actId="20577"/>
        <pc:sldMkLst>
          <pc:docMk/>
          <pc:sldMk cId="2466637318" sldId="303"/>
        </pc:sldMkLst>
        <pc:spChg chg="mod">
          <ac:chgData name="Aaron Washco" userId="072f905c-b9c6-4ae7-86c9-a0005786f072" providerId="ADAL" clId="{89BCE1F0-D284-4A58-8723-E319B53B3252}" dt="2025-06-24T22:11:46.215" v="6011" actId="20577"/>
          <ac:spMkLst>
            <pc:docMk/>
            <pc:sldMk cId="2466637318" sldId="303"/>
            <ac:spMk id="4" creationId="{A107DC57-0693-D085-80DE-789963D70DDD}"/>
          </ac:spMkLst>
        </pc:spChg>
      </pc:sldChg>
      <pc:sldChg chg="modSp add mod">
        <pc:chgData name="Aaron Washco" userId="072f905c-b9c6-4ae7-86c9-a0005786f072" providerId="ADAL" clId="{89BCE1F0-D284-4A58-8723-E319B53B3252}" dt="2025-06-24T22:16:57.663" v="6046" actId="20577"/>
        <pc:sldMkLst>
          <pc:docMk/>
          <pc:sldMk cId="2614458951" sldId="304"/>
        </pc:sldMkLst>
        <pc:spChg chg="mod">
          <ac:chgData name="Aaron Washco" userId="072f905c-b9c6-4ae7-86c9-a0005786f072" providerId="ADAL" clId="{89BCE1F0-D284-4A58-8723-E319B53B3252}" dt="2025-06-24T22:16:57.663" v="6046" actId="20577"/>
          <ac:spMkLst>
            <pc:docMk/>
            <pc:sldMk cId="2614458951" sldId="304"/>
            <ac:spMk id="4" creationId="{6C32C466-D670-3DC3-4903-F0A6C28EBB24}"/>
          </ac:spMkLst>
        </pc:spChg>
      </pc:sldChg>
      <pc:sldChg chg="add">
        <pc:chgData name="Aaron Washco" userId="072f905c-b9c6-4ae7-86c9-a0005786f072" providerId="ADAL" clId="{89BCE1F0-D284-4A58-8723-E319B53B3252}" dt="2025-06-24T22:17:01.631" v="6047" actId="2890"/>
        <pc:sldMkLst>
          <pc:docMk/>
          <pc:sldMk cId="234067465" sldId="305"/>
        </pc:sldMkLst>
      </pc:sldChg>
      <pc:sldChg chg="modSp add mod">
        <pc:chgData name="Aaron Washco" userId="072f905c-b9c6-4ae7-86c9-a0005786f072" providerId="ADAL" clId="{89BCE1F0-D284-4A58-8723-E319B53B3252}" dt="2025-06-24T22:28:59.816" v="6090" actId="403"/>
        <pc:sldMkLst>
          <pc:docMk/>
          <pc:sldMk cId="3509020156" sldId="306"/>
        </pc:sldMkLst>
        <pc:spChg chg="mod">
          <ac:chgData name="Aaron Washco" userId="072f905c-b9c6-4ae7-86c9-a0005786f072" providerId="ADAL" clId="{89BCE1F0-D284-4A58-8723-E319B53B3252}" dt="2025-06-24T22:28:59.816" v="6090" actId="403"/>
          <ac:spMkLst>
            <pc:docMk/>
            <pc:sldMk cId="3509020156" sldId="306"/>
            <ac:spMk id="4" creationId="{3E5D152A-246E-5F79-10E4-06C3362CCADC}"/>
          </ac:spMkLst>
        </pc:spChg>
      </pc:sldChg>
      <pc:sldChg chg="modSp add mod">
        <pc:chgData name="Aaron Washco" userId="072f905c-b9c6-4ae7-86c9-a0005786f072" providerId="ADAL" clId="{89BCE1F0-D284-4A58-8723-E319B53B3252}" dt="2025-06-24T22:43:23.309" v="6307" actId="20577"/>
        <pc:sldMkLst>
          <pc:docMk/>
          <pc:sldMk cId="1334515525" sldId="307"/>
        </pc:sldMkLst>
        <pc:spChg chg="mod">
          <ac:chgData name="Aaron Washco" userId="072f905c-b9c6-4ae7-86c9-a0005786f072" providerId="ADAL" clId="{89BCE1F0-D284-4A58-8723-E319B53B3252}" dt="2025-06-24T22:43:23.309" v="6307" actId="20577"/>
          <ac:spMkLst>
            <pc:docMk/>
            <pc:sldMk cId="1334515525" sldId="307"/>
            <ac:spMk id="2" creationId="{ADFDFB2F-0D96-CDC3-B7D8-075E820F961D}"/>
          </ac:spMkLst>
        </pc:spChg>
        <pc:spChg chg="mod">
          <ac:chgData name="Aaron Washco" userId="072f905c-b9c6-4ae7-86c9-a0005786f072" providerId="ADAL" clId="{89BCE1F0-D284-4A58-8723-E319B53B3252}" dt="2025-06-24T22:39:31.874" v="6295" actId="27636"/>
          <ac:spMkLst>
            <pc:docMk/>
            <pc:sldMk cId="1334515525" sldId="307"/>
            <ac:spMk id="3" creationId="{93190E61-5D14-0F5B-076F-CC00DC28492C}"/>
          </ac:spMkLst>
        </pc:spChg>
      </pc:sldChg>
      <pc:sldChg chg="modSp add mod">
        <pc:chgData name="Aaron Washco" userId="072f905c-b9c6-4ae7-86c9-a0005786f072" providerId="ADAL" clId="{89BCE1F0-D284-4A58-8723-E319B53B3252}" dt="2025-06-24T22:53:29.389" v="6550" actId="27636"/>
        <pc:sldMkLst>
          <pc:docMk/>
          <pc:sldMk cId="1172902398" sldId="308"/>
        </pc:sldMkLst>
        <pc:spChg chg="mod">
          <ac:chgData name="Aaron Washco" userId="072f905c-b9c6-4ae7-86c9-a0005786f072" providerId="ADAL" clId="{89BCE1F0-D284-4A58-8723-E319B53B3252}" dt="2025-06-24T22:48:09.013" v="6357" actId="20577"/>
          <ac:spMkLst>
            <pc:docMk/>
            <pc:sldMk cId="1172902398" sldId="308"/>
            <ac:spMk id="2" creationId="{81B969A5-D8E7-829C-9999-23EB36308D32}"/>
          </ac:spMkLst>
        </pc:spChg>
        <pc:spChg chg="mod">
          <ac:chgData name="Aaron Washco" userId="072f905c-b9c6-4ae7-86c9-a0005786f072" providerId="ADAL" clId="{89BCE1F0-D284-4A58-8723-E319B53B3252}" dt="2025-06-24T22:53:29.389" v="6550" actId="27636"/>
          <ac:spMkLst>
            <pc:docMk/>
            <pc:sldMk cId="1172902398" sldId="308"/>
            <ac:spMk id="3" creationId="{0DAF423C-1240-5101-DB4E-CF0CF8317586}"/>
          </ac:spMkLst>
        </pc:spChg>
      </pc:sldChg>
      <pc:sldChg chg="add modNotesTx">
        <pc:chgData name="Aaron Washco" userId="072f905c-b9c6-4ae7-86c9-a0005786f072" providerId="ADAL" clId="{89BCE1F0-D284-4A58-8723-E319B53B3252}" dt="2025-06-24T23:17:28.718" v="7001" actId="20577"/>
        <pc:sldMkLst>
          <pc:docMk/>
          <pc:sldMk cId="1191915649" sldId="30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6E3A6AF1-538B-49CE-A423-BDE430585505}" type="datetimeFigureOut">
              <a:rPr lang="en-US" smtClean="0"/>
              <a:t>6/25/2025</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A5A0A366-BAAA-4FD8-964D-6EAFE50C56ED}" type="slidenum">
              <a:rPr lang="en-US" smtClean="0"/>
              <a:t>‹#›</a:t>
            </a:fld>
            <a:endParaRPr lang="en-US"/>
          </a:p>
        </p:txBody>
      </p:sp>
    </p:spTree>
    <p:extLst>
      <p:ext uri="{BB962C8B-B14F-4D97-AF65-F5344CB8AC3E}">
        <p14:creationId xmlns:p14="http://schemas.microsoft.com/office/powerpoint/2010/main" val="847526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A0A366-BAAA-4FD8-964D-6EAFE50C56ED}" type="slidenum">
              <a:rPr lang="en-US" smtClean="0"/>
              <a:t>1</a:t>
            </a:fld>
            <a:endParaRPr lang="en-US"/>
          </a:p>
        </p:txBody>
      </p:sp>
    </p:spTree>
    <p:extLst>
      <p:ext uri="{BB962C8B-B14F-4D97-AF65-F5344CB8AC3E}">
        <p14:creationId xmlns:p14="http://schemas.microsoft.com/office/powerpoint/2010/main" val="3536809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A0A366-BAAA-4FD8-964D-6EAFE50C56ED}" type="slidenum">
              <a:rPr lang="en-US" smtClean="0"/>
              <a:t>10</a:t>
            </a:fld>
            <a:endParaRPr lang="en-US"/>
          </a:p>
        </p:txBody>
      </p:sp>
    </p:spTree>
    <p:extLst>
      <p:ext uri="{BB962C8B-B14F-4D97-AF65-F5344CB8AC3E}">
        <p14:creationId xmlns:p14="http://schemas.microsoft.com/office/powerpoint/2010/main" val="2915530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r>
              <a:rPr lang="en-US" dirty="0">
                <a:latin typeface="CIDFont+F2"/>
              </a:rPr>
              <a:t>The MU LUD allows for transient rentals, historically subject to Director Review; however, on April 16, 2024, the Mono County Board of Supervisors adopted Resolution R24-038 which states, in part, that “[s]</a:t>
            </a:r>
            <a:r>
              <a:rPr lang="en-US" dirty="0" err="1">
                <a:latin typeface="CIDFont+F2"/>
              </a:rPr>
              <a:t>hort</a:t>
            </a:r>
            <a:r>
              <a:rPr lang="en-US" dirty="0">
                <a:latin typeface="CIDFont+F2"/>
              </a:rPr>
              <a:t>-term rental projects are controversial, and therefore any such proposed project application that may be subject to a Director Review Permit shall be elevated to a Use Permit pursuant to General Plan Land Use Element (GP LUE) §31.010.” As such, this transient rental application has been elevated to a Use Permit.</a:t>
            </a:r>
            <a:endParaRPr lang="en-US" dirty="0"/>
          </a:p>
          <a:p>
            <a:endParaRPr lang="en-US" dirty="0"/>
          </a:p>
        </p:txBody>
      </p:sp>
      <p:sp>
        <p:nvSpPr>
          <p:cNvPr id="4" name="Slide Number Placeholder 3"/>
          <p:cNvSpPr>
            <a:spLocks noGrp="1"/>
          </p:cNvSpPr>
          <p:nvPr>
            <p:ph type="sldNum" sz="quarter" idx="5"/>
          </p:nvPr>
        </p:nvSpPr>
        <p:spPr/>
        <p:txBody>
          <a:bodyPr/>
          <a:lstStyle/>
          <a:p>
            <a:fld id="{A5A0A366-BAAA-4FD8-964D-6EAFE50C56ED}" type="slidenum">
              <a:rPr lang="en-US" smtClean="0"/>
              <a:t>11</a:t>
            </a:fld>
            <a:endParaRPr lang="en-US"/>
          </a:p>
        </p:txBody>
      </p:sp>
    </p:spTree>
    <p:extLst>
      <p:ext uri="{BB962C8B-B14F-4D97-AF65-F5344CB8AC3E}">
        <p14:creationId xmlns:p14="http://schemas.microsoft.com/office/powerpoint/2010/main" val="1389103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968A2-6F98-FBE6-1D83-E0C431EEA0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064CEE-E341-EC18-B57D-C6C501CF16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187584-B05A-AC82-8A30-262655C9EE1D}"/>
              </a:ext>
            </a:extLst>
          </p:cNvPr>
          <p:cNvSpPr>
            <a:spLocks noGrp="1"/>
          </p:cNvSpPr>
          <p:nvPr>
            <p:ph type="body" idx="1"/>
          </p:nvPr>
        </p:nvSpPr>
        <p:spPr/>
        <p:txBody>
          <a:bodyPr/>
          <a:lstStyle/>
          <a:p>
            <a:pPr algn="l"/>
            <a:endParaRPr lang="en-US" dirty="0"/>
          </a:p>
        </p:txBody>
      </p:sp>
      <p:sp>
        <p:nvSpPr>
          <p:cNvPr id="4" name="Slide Number Placeholder 3">
            <a:extLst>
              <a:ext uri="{FF2B5EF4-FFF2-40B4-BE49-F238E27FC236}">
                <a16:creationId xmlns:a16="http://schemas.microsoft.com/office/drawing/2014/main" id="{6F192C6E-BEFD-65CC-356F-20F0C49D6E35}"/>
              </a:ext>
            </a:extLst>
          </p:cNvPr>
          <p:cNvSpPr>
            <a:spLocks noGrp="1"/>
          </p:cNvSpPr>
          <p:nvPr>
            <p:ph type="sldNum" sz="quarter" idx="5"/>
          </p:nvPr>
        </p:nvSpPr>
        <p:spPr/>
        <p:txBody>
          <a:bodyPr/>
          <a:lstStyle/>
          <a:p>
            <a:fld id="{A5A0A366-BAAA-4FD8-964D-6EAFE50C56ED}" type="slidenum">
              <a:rPr lang="en-US" smtClean="0"/>
              <a:t>12</a:t>
            </a:fld>
            <a:endParaRPr lang="en-US"/>
          </a:p>
        </p:txBody>
      </p:sp>
    </p:spTree>
    <p:extLst>
      <p:ext uri="{BB962C8B-B14F-4D97-AF65-F5344CB8AC3E}">
        <p14:creationId xmlns:p14="http://schemas.microsoft.com/office/powerpoint/2010/main" val="686718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Countywide land use policies in the General Plan’s Land Use Element emphasize the importance of finding a balance between the competing interests of residents and visitors. Policies addressing short-term rentals focus on limiting short-term rentals in residential land use designations; however, the subject parcel is designated mixed use and located within June Lake’s Central Business District.</a:t>
            </a:r>
          </a:p>
          <a:p>
            <a:endParaRPr lang="en-US" dirty="0"/>
          </a:p>
        </p:txBody>
      </p:sp>
      <p:sp>
        <p:nvSpPr>
          <p:cNvPr id="4" name="Slide Number Placeholder 3"/>
          <p:cNvSpPr>
            <a:spLocks noGrp="1"/>
          </p:cNvSpPr>
          <p:nvPr>
            <p:ph type="sldNum" sz="quarter" idx="5"/>
          </p:nvPr>
        </p:nvSpPr>
        <p:spPr/>
        <p:txBody>
          <a:bodyPr/>
          <a:lstStyle/>
          <a:p>
            <a:fld id="{A5A0A366-BAAA-4FD8-964D-6EAFE50C56ED}" type="slidenum">
              <a:rPr lang="en-US" smtClean="0"/>
              <a:t>13</a:t>
            </a:fld>
            <a:endParaRPr lang="en-US"/>
          </a:p>
        </p:txBody>
      </p:sp>
    </p:spTree>
    <p:extLst>
      <p:ext uri="{BB962C8B-B14F-4D97-AF65-F5344CB8AC3E}">
        <p14:creationId xmlns:p14="http://schemas.microsoft.com/office/powerpoint/2010/main" val="3926796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policies contained in the June Lake Area Plan acknowledge the complexity of transient and short-term rental permits in a community with limited housing and a strong reliance on tourism. Some policies favor transient rentals, some policies discourage them (especially in areas designated for residential use), but most favor case-by-case analysis.</a:t>
            </a:r>
            <a:endParaRPr lang="en-US" dirty="0"/>
          </a:p>
        </p:txBody>
      </p:sp>
      <p:sp>
        <p:nvSpPr>
          <p:cNvPr id="4" name="Slide Number Placeholder 3"/>
          <p:cNvSpPr>
            <a:spLocks noGrp="1"/>
          </p:cNvSpPr>
          <p:nvPr>
            <p:ph type="sldNum" sz="quarter" idx="5"/>
          </p:nvPr>
        </p:nvSpPr>
        <p:spPr/>
        <p:txBody>
          <a:bodyPr/>
          <a:lstStyle/>
          <a:p>
            <a:fld id="{A5A0A366-BAAA-4FD8-964D-6EAFE50C56ED}" type="slidenum">
              <a:rPr lang="en-US" smtClean="0"/>
              <a:t>14</a:t>
            </a:fld>
            <a:endParaRPr lang="en-US"/>
          </a:p>
        </p:txBody>
      </p:sp>
    </p:spTree>
    <p:extLst>
      <p:ext uri="{BB962C8B-B14F-4D97-AF65-F5344CB8AC3E}">
        <p14:creationId xmlns:p14="http://schemas.microsoft.com/office/powerpoint/2010/main" val="3644722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941DC-B320-379B-BD1C-AD89F1572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60C7B-DADA-ED22-3718-75D29A9DF8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7BF659-637D-F14F-EA48-67E3A2868E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BDEECF-0066-7EE2-834A-8998BBAF0B97}"/>
              </a:ext>
            </a:extLst>
          </p:cNvPr>
          <p:cNvSpPr>
            <a:spLocks noGrp="1"/>
          </p:cNvSpPr>
          <p:nvPr>
            <p:ph type="sldNum" sz="quarter" idx="5"/>
          </p:nvPr>
        </p:nvSpPr>
        <p:spPr/>
        <p:txBody>
          <a:bodyPr/>
          <a:lstStyle/>
          <a:p>
            <a:fld id="{A5A0A366-BAAA-4FD8-964D-6EAFE50C56ED}" type="slidenum">
              <a:rPr lang="en-US" smtClean="0"/>
              <a:t>15</a:t>
            </a:fld>
            <a:endParaRPr lang="en-US"/>
          </a:p>
        </p:txBody>
      </p:sp>
    </p:spTree>
    <p:extLst>
      <p:ext uri="{BB962C8B-B14F-4D97-AF65-F5344CB8AC3E}">
        <p14:creationId xmlns:p14="http://schemas.microsoft.com/office/powerpoint/2010/main" val="3504919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DB79B-BD9A-0340-6E4A-D6A018CC7A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117484-F8C1-4DCF-3575-62C11A14FC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E08E88-636F-857B-C311-9F68F5B48F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8BDB37-837D-15DC-2AE0-2BE8A94C9D37}"/>
              </a:ext>
            </a:extLst>
          </p:cNvPr>
          <p:cNvSpPr>
            <a:spLocks noGrp="1"/>
          </p:cNvSpPr>
          <p:nvPr>
            <p:ph type="sldNum" sz="quarter" idx="5"/>
          </p:nvPr>
        </p:nvSpPr>
        <p:spPr/>
        <p:txBody>
          <a:bodyPr/>
          <a:lstStyle/>
          <a:p>
            <a:fld id="{A5A0A366-BAAA-4FD8-964D-6EAFE50C56ED}" type="slidenum">
              <a:rPr lang="en-US" smtClean="0"/>
              <a:t>16</a:t>
            </a:fld>
            <a:endParaRPr lang="en-US"/>
          </a:p>
        </p:txBody>
      </p:sp>
    </p:spTree>
    <p:extLst>
      <p:ext uri="{BB962C8B-B14F-4D97-AF65-F5344CB8AC3E}">
        <p14:creationId xmlns:p14="http://schemas.microsoft.com/office/powerpoint/2010/main" val="31773503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 coverage is the only issue noted here which cannot be corrected via Conditions of Approval. Present lot coverage is 71%, compared to the max of 60% in the MU designation</a:t>
            </a:r>
          </a:p>
        </p:txBody>
      </p:sp>
      <p:sp>
        <p:nvSpPr>
          <p:cNvPr id="4" name="Slide Number Placeholder 3"/>
          <p:cNvSpPr>
            <a:spLocks noGrp="1"/>
          </p:cNvSpPr>
          <p:nvPr>
            <p:ph type="sldNum" sz="quarter" idx="5"/>
          </p:nvPr>
        </p:nvSpPr>
        <p:spPr/>
        <p:txBody>
          <a:bodyPr/>
          <a:lstStyle/>
          <a:p>
            <a:fld id="{A5A0A366-BAAA-4FD8-964D-6EAFE50C56ED}" type="slidenum">
              <a:rPr lang="en-US" smtClean="0"/>
              <a:t>17</a:t>
            </a:fld>
            <a:endParaRPr lang="en-US"/>
          </a:p>
        </p:txBody>
      </p:sp>
    </p:spTree>
    <p:extLst>
      <p:ext uri="{BB962C8B-B14F-4D97-AF65-F5344CB8AC3E}">
        <p14:creationId xmlns:p14="http://schemas.microsoft.com/office/powerpoint/2010/main" val="1648392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 of A added to require compliance with Dark Sky provisions prior to issuance of VHR permit.</a:t>
            </a:r>
          </a:p>
        </p:txBody>
      </p:sp>
      <p:sp>
        <p:nvSpPr>
          <p:cNvPr id="4" name="Slide Number Placeholder 3"/>
          <p:cNvSpPr>
            <a:spLocks noGrp="1"/>
          </p:cNvSpPr>
          <p:nvPr>
            <p:ph type="sldNum" sz="quarter" idx="5"/>
          </p:nvPr>
        </p:nvSpPr>
        <p:spPr/>
        <p:txBody>
          <a:bodyPr/>
          <a:lstStyle/>
          <a:p>
            <a:fld id="{A5A0A366-BAAA-4FD8-964D-6EAFE50C56ED}" type="slidenum">
              <a:rPr lang="en-US" smtClean="0"/>
              <a:t>18</a:t>
            </a:fld>
            <a:endParaRPr lang="en-US"/>
          </a:p>
        </p:txBody>
      </p:sp>
    </p:spTree>
    <p:extLst>
      <p:ext uri="{BB962C8B-B14F-4D97-AF65-F5344CB8AC3E}">
        <p14:creationId xmlns:p14="http://schemas.microsoft.com/office/powerpoint/2010/main" val="1235936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Noticed this when taking dark sky photos. The power line appears to hang low and has been tied back to a light fixture to get it out of the way. Mono County Building Official has confirmed the line is too low to meet current Building Code standards. To resolve the issue, a condition of approval has been added to require compliance with the California Building Code prior to issuance of a VHR permit.</a:t>
            </a:r>
          </a:p>
        </p:txBody>
      </p:sp>
      <p:sp>
        <p:nvSpPr>
          <p:cNvPr id="4" name="Slide Number Placeholder 3"/>
          <p:cNvSpPr>
            <a:spLocks noGrp="1"/>
          </p:cNvSpPr>
          <p:nvPr>
            <p:ph type="sldNum" sz="quarter" idx="5"/>
          </p:nvPr>
        </p:nvSpPr>
        <p:spPr/>
        <p:txBody>
          <a:bodyPr/>
          <a:lstStyle/>
          <a:p>
            <a:fld id="{A5A0A366-BAAA-4FD8-964D-6EAFE50C56ED}" type="slidenum">
              <a:rPr lang="en-US" smtClean="0"/>
              <a:t>19</a:t>
            </a:fld>
            <a:endParaRPr lang="en-US"/>
          </a:p>
        </p:txBody>
      </p:sp>
    </p:spTree>
    <p:extLst>
      <p:ext uri="{BB962C8B-B14F-4D97-AF65-F5344CB8AC3E}">
        <p14:creationId xmlns:p14="http://schemas.microsoft.com/office/powerpoint/2010/main" val="2307413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800" dirty="0">
              <a:latin typeface="CIDFont+F2"/>
            </a:endParaRPr>
          </a:p>
          <a:p>
            <a:pPr algn="l"/>
            <a:endParaRPr lang="en-US" dirty="0"/>
          </a:p>
        </p:txBody>
      </p:sp>
      <p:sp>
        <p:nvSpPr>
          <p:cNvPr id="4" name="Slide Number Placeholder 3"/>
          <p:cNvSpPr>
            <a:spLocks noGrp="1"/>
          </p:cNvSpPr>
          <p:nvPr>
            <p:ph type="sldNum" sz="quarter" idx="5"/>
          </p:nvPr>
        </p:nvSpPr>
        <p:spPr/>
        <p:txBody>
          <a:bodyPr/>
          <a:lstStyle/>
          <a:p>
            <a:fld id="{A5A0A366-BAAA-4FD8-964D-6EAFE50C56ED}" type="slidenum">
              <a:rPr lang="en-US" smtClean="0"/>
              <a:t>2</a:t>
            </a:fld>
            <a:endParaRPr lang="en-US"/>
          </a:p>
        </p:txBody>
      </p:sp>
    </p:spTree>
    <p:extLst>
      <p:ext uri="{BB962C8B-B14F-4D97-AF65-F5344CB8AC3E}">
        <p14:creationId xmlns:p14="http://schemas.microsoft.com/office/powerpoint/2010/main" val="1121405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872AF-269A-DD39-AC03-2CEBA57D82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332647-7584-4A17-BF4C-BF8A130BD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5429B2-0135-656B-1E7B-2FA2010A97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FC173D-AA7B-43CD-010F-C253B24CC4A1}"/>
              </a:ext>
            </a:extLst>
          </p:cNvPr>
          <p:cNvSpPr>
            <a:spLocks noGrp="1"/>
          </p:cNvSpPr>
          <p:nvPr>
            <p:ph type="sldNum" sz="quarter" idx="5"/>
          </p:nvPr>
        </p:nvSpPr>
        <p:spPr/>
        <p:txBody>
          <a:bodyPr/>
          <a:lstStyle/>
          <a:p>
            <a:fld id="{A5A0A366-BAAA-4FD8-964D-6EAFE50C56ED}" type="slidenum">
              <a:rPr lang="en-US" smtClean="0"/>
              <a:t>20</a:t>
            </a:fld>
            <a:endParaRPr lang="en-US"/>
          </a:p>
        </p:txBody>
      </p:sp>
    </p:spTree>
    <p:extLst>
      <p:ext uri="{BB962C8B-B14F-4D97-AF65-F5344CB8AC3E}">
        <p14:creationId xmlns:p14="http://schemas.microsoft.com/office/powerpoint/2010/main" val="1212245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744FA-15FE-8458-BE18-28226FFDB6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36C062-1A76-A279-8DED-5D88178D0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F3F52F-7FD5-9A55-1E75-D66A8067853A}"/>
              </a:ext>
            </a:extLst>
          </p:cNvPr>
          <p:cNvSpPr>
            <a:spLocks noGrp="1"/>
          </p:cNvSpPr>
          <p:nvPr>
            <p:ph type="body" idx="1"/>
          </p:nvPr>
        </p:nvSpPr>
        <p:spPr/>
        <p:txBody>
          <a:bodyPr/>
          <a:lstStyle/>
          <a:p>
            <a:pPr algn="l"/>
            <a:r>
              <a:rPr lang="en-US" sz="1800" dirty="0">
                <a:latin typeface="CIDFont+F2"/>
              </a:rPr>
              <a:t>This is an image of what presently exists at the project site. The parking area is paved, but not striped, and measures 100’ in width by 28’ in depth.</a:t>
            </a:r>
            <a:endParaRPr lang="en-US" dirty="0"/>
          </a:p>
        </p:txBody>
      </p:sp>
      <p:sp>
        <p:nvSpPr>
          <p:cNvPr id="4" name="Slide Number Placeholder 3">
            <a:extLst>
              <a:ext uri="{FF2B5EF4-FFF2-40B4-BE49-F238E27FC236}">
                <a16:creationId xmlns:a16="http://schemas.microsoft.com/office/drawing/2014/main" id="{BBAE0E64-768A-C508-4913-855C6F826797}"/>
              </a:ext>
            </a:extLst>
          </p:cNvPr>
          <p:cNvSpPr>
            <a:spLocks noGrp="1"/>
          </p:cNvSpPr>
          <p:nvPr>
            <p:ph type="sldNum" sz="quarter" idx="5"/>
          </p:nvPr>
        </p:nvSpPr>
        <p:spPr/>
        <p:txBody>
          <a:bodyPr/>
          <a:lstStyle/>
          <a:p>
            <a:fld id="{A5A0A366-BAAA-4FD8-964D-6EAFE50C56ED}" type="slidenum">
              <a:rPr lang="en-US" smtClean="0"/>
              <a:t>21</a:t>
            </a:fld>
            <a:endParaRPr lang="en-US"/>
          </a:p>
        </p:txBody>
      </p:sp>
    </p:spTree>
    <p:extLst>
      <p:ext uri="{BB962C8B-B14F-4D97-AF65-F5344CB8AC3E}">
        <p14:creationId xmlns:p14="http://schemas.microsoft.com/office/powerpoint/2010/main" val="3823346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latin typeface="CIDFont+F2"/>
              </a:rPr>
              <a:t>The site plan provided by the applicant shows 11, 9x20 spaces, which does not meet parking stall size requirements. However, the parking area is 100’ x 28’, meaning there is sufficient space for ten, 10x20 spaces. Striping must also be added to the parking lot to meet parking requirements.</a:t>
            </a:r>
            <a:endParaRPr lang="en-US" dirty="0"/>
          </a:p>
        </p:txBody>
      </p:sp>
      <p:sp>
        <p:nvSpPr>
          <p:cNvPr id="4" name="Slide Number Placeholder 3"/>
          <p:cNvSpPr>
            <a:spLocks noGrp="1"/>
          </p:cNvSpPr>
          <p:nvPr>
            <p:ph type="sldNum" sz="quarter" idx="5"/>
          </p:nvPr>
        </p:nvSpPr>
        <p:spPr/>
        <p:txBody>
          <a:bodyPr/>
          <a:lstStyle/>
          <a:p>
            <a:fld id="{A5A0A366-BAAA-4FD8-964D-6EAFE50C56ED}" type="slidenum">
              <a:rPr lang="en-US" smtClean="0"/>
              <a:t>22</a:t>
            </a:fld>
            <a:endParaRPr lang="en-US"/>
          </a:p>
        </p:txBody>
      </p:sp>
    </p:spTree>
    <p:extLst>
      <p:ext uri="{BB962C8B-B14F-4D97-AF65-F5344CB8AC3E}">
        <p14:creationId xmlns:p14="http://schemas.microsoft.com/office/powerpoint/2010/main" val="1150812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7F2D6-7841-A2E5-D56C-6521319B21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5E9442-B783-B2EE-39B8-3B1643F643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C7DFD1-396A-671C-3ABE-8C5D0A130EF5}"/>
              </a:ext>
            </a:extLst>
          </p:cNvPr>
          <p:cNvSpPr>
            <a:spLocks noGrp="1"/>
          </p:cNvSpPr>
          <p:nvPr>
            <p:ph type="body" idx="1"/>
          </p:nvPr>
        </p:nvSpPr>
        <p:spPr/>
        <p:txBody>
          <a:bodyPr/>
          <a:lstStyle/>
          <a:p>
            <a:r>
              <a:rPr lang="en-US" dirty="0"/>
              <a:t>In other words, the parcel can meet all parking requirements with the available space and conditions of approval have been added to ensure all requirements are met. </a:t>
            </a:r>
            <a:br>
              <a:rPr lang="en-US" dirty="0"/>
            </a:br>
            <a:br>
              <a:rPr lang="en-US" dirty="0"/>
            </a:br>
            <a:r>
              <a:rPr lang="en-US" dirty="0"/>
              <a:t>All of this is required prior to issuance of a VHR permit</a:t>
            </a:r>
          </a:p>
        </p:txBody>
      </p:sp>
      <p:sp>
        <p:nvSpPr>
          <p:cNvPr id="4" name="Slide Number Placeholder 3">
            <a:extLst>
              <a:ext uri="{FF2B5EF4-FFF2-40B4-BE49-F238E27FC236}">
                <a16:creationId xmlns:a16="http://schemas.microsoft.com/office/drawing/2014/main" id="{58FF1BA8-97C8-09FE-5B3D-7F5FE24B7FF0}"/>
              </a:ext>
            </a:extLst>
          </p:cNvPr>
          <p:cNvSpPr>
            <a:spLocks noGrp="1"/>
          </p:cNvSpPr>
          <p:nvPr>
            <p:ph type="sldNum" sz="quarter" idx="5"/>
          </p:nvPr>
        </p:nvSpPr>
        <p:spPr/>
        <p:txBody>
          <a:bodyPr/>
          <a:lstStyle/>
          <a:p>
            <a:fld id="{A5A0A366-BAAA-4FD8-964D-6EAFE50C56ED}" type="slidenum">
              <a:rPr lang="en-US" smtClean="0"/>
              <a:t>23</a:t>
            </a:fld>
            <a:endParaRPr lang="en-US"/>
          </a:p>
        </p:txBody>
      </p:sp>
    </p:spTree>
    <p:extLst>
      <p:ext uri="{BB962C8B-B14F-4D97-AF65-F5344CB8AC3E}">
        <p14:creationId xmlns:p14="http://schemas.microsoft.com/office/powerpoint/2010/main" val="7837558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C1AEF-B541-50BD-6405-887AF5CE99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EE92D-3443-0595-B0A3-CAE4AB94A2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80280C-7DA0-EDE2-B510-6ED7D059FF78}"/>
              </a:ext>
            </a:extLst>
          </p:cNvPr>
          <p:cNvSpPr>
            <a:spLocks noGrp="1"/>
          </p:cNvSpPr>
          <p:nvPr>
            <p:ph type="body" idx="1"/>
          </p:nvPr>
        </p:nvSpPr>
        <p:spPr/>
        <p:txBody>
          <a:bodyPr/>
          <a:lstStyle/>
          <a:p>
            <a:r>
              <a:rPr lang="en-US" dirty="0"/>
              <a:t>All of this is required prior to issuance of a VHR permit</a:t>
            </a:r>
          </a:p>
        </p:txBody>
      </p:sp>
      <p:sp>
        <p:nvSpPr>
          <p:cNvPr id="4" name="Slide Number Placeholder 3">
            <a:extLst>
              <a:ext uri="{FF2B5EF4-FFF2-40B4-BE49-F238E27FC236}">
                <a16:creationId xmlns:a16="http://schemas.microsoft.com/office/drawing/2014/main" id="{638F788C-1E31-A5D0-643F-BF154B66FD08}"/>
              </a:ext>
            </a:extLst>
          </p:cNvPr>
          <p:cNvSpPr>
            <a:spLocks noGrp="1"/>
          </p:cNvSpPr>
          <p:nvPr>
            <p:ph type="sldNum" sz="quarter" idx="5"/>
          </p:nvPr>
        </p:nvSpPr>
        <p:spPr/>
        <p:txBody>
          <a:bodyPr/>
          <a:lstStyle/>
          <a:p>
            <a:fld id="{A5A0A366-BAAA-4FD8-964D-6EAFE50C56ED}" type="slidenum">
              <a:rPr lang="en-US" smtClean="0"/>
              <a:t>24</a:t>
            </a:fld>
            <a:endParaRPr lang="en-US"/>
          </a:p>
        </p:txBody>
      </p:sp>
    </p:spTree>
    <p:extLst>
      <p:ext uri="{BB962C8B-B14F-4D97-AF65-F5344CB8AC3E}">
        <p14:creationId xmlns:p14="http://schemas.microsoft.com/office/powerpoint/2010/main" val="4046539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442E0-D47B-322E-570C-CA314E029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4DB574-F7E8-FA87-6C28-5E76C93D1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177BE9-4CCB-DC17-ED06-A85F1CEDFB27}"/>
              </a:ext>
            </a:extLst>
          </p:cNvPr>
          <p:cNvSpPr>
            <a:spLocks noGrp="1"/>
          </p:cNvSpPr>
          <p:nvPr>
            <p:ph type="body" idx="1"/>
          </p:nvPr>
        </p:nvSpPr>
        <p:spPr/>
        <p:txBody>
          <a:bodyPr/>
          <a:lstStyle/>
          <a:p>
            <a:r>
              <a:rPr lang="en-US" dirty="0"/>
              <a:t>All of this is required prior to issuance of a VHR permit</a:t>
            </a:r>
          </a:p>
        </p:txBody>
      </p:sp>
      <p:sp>
        <p:nvSpPr>
          <p:cNvPr id="4" name="Slide Number Placeholder 3">
            <a:extLst>
              <a:ext uri="{FF2B5EF4-FFF2-40B4-BE49-F238E27FC236}">
                <a16:creationId xmlns:a16="http://schemas.microsoft.com/office/drawing/2014/main" id="{8D7118B9-3538-1298-731C-AF91704FF67F}"/>
              </a:ext>
            </a:extLst>
          </p:cNvPr>
          <p:cNvSpPr>
            <a:spLocks noGrp="1"/>
          </p:cNvSpPr>
          <p:nvPr>
            <p:ph type="sldNum" sz="quarter" idx="5"/>
          </p:nvPr>
        </p:nvSpPr>
        <p:spPr/>
        <p:txBody>
          <a:bodyPr/>
          <a:lstStyle/>
          <a:p>
            <a:fld id="{A5A0A366-BAAA-4FD8-964D-6EAFE50C56ED}" type="slidenum">
              <a:rPr lang="en-US" smtClean="0"/>
              <a:t>25</a:t>
            </a:fld>
            <a:endParaRPr lang="en-US"/>
          </a:p>
        </p:txBody>
      </p:sp>
    </p:spTree>
    <p:extLst>
      <p:ext uri="{BB962C8B-B14F-4D97-AF65-F5344CB8AC3E}">
        <p14:creationId xmlns:p14="http://schemas.microsoft.com/office/powerpoint/2010/main" val="4077831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9E6E91-4448-AA96-D01A-952D592BE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C50CA8-AC37-EAAF-FF97-FC2ED31F31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EE3AF-8DEF-9262-7020-1F6B5AD694DA}"/>
              </a:ext>
            </a:extLst>
          </p:cNvPr>
          <p:cNvSpPr>
            <a:spLocks noGrp="1"/>
          </p:cNvSpPr>
          <p:nvPr>
            <p:ph type="body" idx="1"/>
          </p:nvPr>
        </p:nvSpPr>
        <p:spPr/>
        <p:txBody>
          <a:bodyPr/>
          <a:lstStyle/>
          <a:p>
            <a:r>
              <a:rPr lang="en-US" dirty="0"/>
              <a:t>All of this is required prior to issuance of a VHR permit</a:t>
            </a:r>
          </a:p>
        </p:txBody>
      </p:sp>
      <p:sp>
        <p:nvSpPr>
          <p:cNvPr id="4" name="Slide Number Placeholder 3">
            <a:extLst>
              <a:ext uri="{FF2B5EF4-FFF2-40B4-BE49-F238E27FC236}">
                <a16:creationId xmlns:a16="http://schemas.microsoft.com/office/drawing/2014/main" id="{00350662-4361-6F0D-3791-A58F35A46C2A}"/>
              </a:ext>
            </a:extLst>
          </p:cNvPr>
          <p:cNvSpPr>
            <a:spLocks noGrp="1"/>
          </p:cNvSpPr>
          <p:nvPr>
            <p:ph type="sldNum" sz="quarter" idx="5"/>
          </p:nvPr>
        </p:nvSpPr>
        <p:spPr/>
        <p:txBody>
          <a:bodyPr/>
          <a:lstStyle/>
          <a:p>
            <a:fld id="{A5A0A366-BAAA-4FD8-964D-6EAFE50C56ED}" type="slidenum">
              <a:rPr lang="en-US" smtClean="0"/>
              <a:t>26</a:t>
            </a:fld>
            <a:endParaRPr lang="en-US"/>
          </a:p>
        </p:txBody>
      </p:sp>
    </p:spTree>
    <p:extLst>
      <p:ext uri="{BB962C8B-B14F-4D97-AF65-F5344CB8AC3E}">
        <p14:creationId xmlns:p14="http://schemas.microsoft.com/office/powerpoint/2010/main" val="4181270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51F79-9BCE-557A-FC83-67787378F9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D11F9-04DF-7B37-BBF1-E6AD8BDAE4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C83508-AF26-7BF5-873A-35E513D47699}"/>
              </a:ext>
            </a:extLst>
          </p:cNvPr>
          <p:cNvSpPr>
            <a:spLocks noGrp="1"/>
          </p:cNvSpPr>
          <p:nvPr>
            <p:ph type="body" idx="1"/>
          </p:nvPr>
        </p:nvSpPr>
        <p:spPr/>
        <p:txBody>
          <a:bodyPr/>
          <a:lstStyle/>
          <a:p>
            <a:r>
              <a:rPr lang="en-US" dirty="0"/>
              <a:t>All of this is required prior to issuance of a VHR permit</a:t>
            </a:r>
          </a:p>
        </p:txBody>
      </p:sp>
      <p:sp>
        <p:nvSpPr>
          <p:cNvPr id="4" name="Slide Number Placeholder 3">
            <a:extLst>
              <a:ext uri="{FF2B5EF4-FFF2-40B4-BE49-F238E27FC236}">
                <a16:creationId xmlns:a16="http://schemas.microsoft.com/office/drawing/2014/main" id="{6D886FBE-2B70-4C23-3A05-136381A5A6B8}"/>
              </a:ext>
            </a:extLst>
          </p:cNvPr>
          <p:cNvSpPr>
            <a:spLocks noGrp="1"/>
          </p:cNvSpPr>
          <p:nvPr>
            <p:ph type="sldNum" sz="quarter" idx="5"/>
          </p:nvPr>
        </p:nvSpPr>
        <p:spPr/>
        <p:txBody>
          <a:bodyPr/>
          <a:lstStyle/>
          <a:p>
            <a:fld id="{A5A0A366-BAAA-4FD8-964D-6EAFE50C56ED}" type="slidenum">
              <a:rPr lang="en-US" smtClean="0"/>
              <a:t>27</a:t>
            </a:fld>
            <a:endParaRPr lang="en-US"/>
          </a:p>
        </p:txBody>
      </p:sp>
    </p:spTree>
    <p:extLst>
      <p:ext uri="{BB962C8B-B14F-4D97-AF65-F5344CB8AC3E}">
        <p14:creationId xmlns:p14="http://schemas.microsoft.com/office/powerpoint/2010/main" val="3146471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93A9C-90B9-36D9-6A6F-A486B337A8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808D6-4854-0BD6-A524-0FC56FE709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F8BBC5-CADE-18D0-863A-200CD9D07E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09330B-DC22-1F21-48D5-3E6A263067C0}"/>
              </a:ext>
            </a:extLst>
          </p:cNvPr>
          <p:cNvSpPr>
            <a:spLocks noGrp="1"/>
          </p:cNvSpPr>
          <p:nvPr>
            <p:ph type="sldNum" sz="quarter" idx="5"/>
          </p:nvPr>
        </p:nvSpPr>
        <p:spPr/>
        <p:txBody>
          <a:bodyPr/>
          <a:lstStyle/>
          <a:p>
            <a:fld id="{A5A0A366-BAAA-4FD8-964D-6EAFE50C56ED}" type="slidenum">
              <a:rPr lang="en-US" smtClean="0"/>
              <a:t>28</a:t>
            </a:fld>
            <a:endParaRPr lang="en-US"/>
          </a:p>
        </p:txBody>
      </p:sp>
    </p:spTree>
    <p:extLst>
      <p:ext uri="{BB962C8B-B14F-4D97-AF65-F5344CB8AC3E}">
        <p14:creationId xmlns:p14="http://schemas.microsoft.com/office/powerpoint/2010/main" val="3634637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5383CD-39AF-B7A5-E7F7-781ED76956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33E6-E8C5-A0A4-154E-4F13A13FAB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FC1039-D137-6869-562E-742D90785E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2B8BE37-903F-2367-D8FD-C25D9B06B9D4}"/>
              </a:ext>
            </a:extLst>
          </p:cNvPr>
          <p:cNvSpPr>
            <a:spLocks noGrp="1"/>
          </p:cNvSpPr>
          <p:nvPr>
            <p:ph type="sldNum" sz="quarter" idx="5"/>
          </p:nvPr>
        </p:nvSpPr>
        <p:spPr/>
        <p:txBody>
          <a:bodyPr/>
          <a:lstStyle/>
          <a:p>
            <a:fld id="{A5A0A366-BAAA-4FD8-964D-6EAFE50C56ED}" type="slidenum">
              <a:rPr lang="en-US" smtClean="0"/>
              <a:t>29</a:t>
            </a:fld>
            <a:endParaRPr lang="en-US"/>
          </a:p>
        </p:txBody>
      </p:sp>
    </p:spTree>
    <p:extLst>
      <p:ext uri="{BB962C8B-B14F-4D97-AF65-F5344CB8AC3E}">
        <p14:creationId xmlns:p14="http://schemas.microsoft.com/office/powerpoint/2010/main" val="355244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A0A366-BAAA-4FD8-964D-6EAFE50C56ED}" type="slidenum">
              <a:rPr lang="en-US" smtClean="0"/>
              <a:t>3</a:t>
            </a:fld>
            <a:endParaRPr lang="en-US"/>
          </a:p>
        </p:txBody>
      </p:sp>
    </p:spTree>
    <p:extLst>
      <p:ext uri="{BB962C8B-B14F-4D97-AF65-F5344CB8AC3E}">
        <p14:creationId xmlns:p14="http://schemas.microsoft.com/office/powerpoint/2010/main" val="1958743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E4CB4-77AA-3FEC-91EA-548C41570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686219-4BF2-38C4-B9C2-15823C778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C234E-B597-4167-322F-B38BB8E734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46A010-911B-53C5-7E7D-4178BAA78336}"/>
              </a:ext>
            </a:extLst>
          </p:cNvPr>
          <p:cNvSpPr>
            <a:spLocks noGrp="1"/>
          </p:cNvSpPr>
          <p:nvPr>
            <p:ph type="sldNum" sz="quarter" idx="5"/>
          </p:nvPr>
        </p:nvSpPr>
        <p:spPr/>
        <p:txBody>
          <a:bodyPr/>
          <a:lstStyle/>
          <a:p>
            <a:fld id="{A5A0A366-BAAA-4FD8-964D-6EAFE50C56ED}" type="slidenum">
              <a:rPr lang="en-US" smtClean="0"/>
              <a:t>30</a:t>
            </a:fld>
            <a:endParaRPr lang="en-US"/>
          </a:p>
        </p:txBody>
      </p:sp>
    </p:spTree>
    <p:extLst>
      <p:ext uri="{BB962C8B-B14F-4D97-AF65-F5344CB8AC3E}">
        <p14:creationId xmlns:p14="http://schemas.microsoft.com/office/powerpoint/2010/main" val="1306469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A0A366-BAAA-4FD8-964D-6EAFE50C56ED}" type="slidenum">
              <a:rPr lang="en-US" smtClean="0"/>
              <a:t>31</a:t>
            </a:fld>
            <a:endParaRPr lang="en-US"/>
          </a:p>
        </p:txBody>
      </p:sp>
    </p:spTree>
    <p:extLst>
      <p:ext uri="{BB962C8B-B14F-4D97-AF65-F5344CB8AC3E}">
        <p14:creationId xmlns:p14="http://schemas.microsoft.com/office/powerpoint/2010/main" val="38220381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750E1-C77E-05C1-A80D-73B232922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2F3A6-0E13-C9E4-82D5-634C8E6D8C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0B19D6-8A15-CCF5-887A-E03FB35B058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599003-F5AD-76CF-2970-15A18BA69EDF}"/>
              </a:ext>
            </a:extLst>
          </p:cNvPr>
          <p:cNvSpPr>
            <a:spLocks noGrp="1"/>
          </p:cNvSpPr>
          <p:nvPr>
            <p:ph type="sldNum" sz="quarter" idx="5"/>
          </p:nvPr>
        </p:nvSpPr>
        <p:spPr/>
        <p:txBody>
          <a:bodyPr/>
          <a:lstStyle/>
          <a:p>
            <a:fld id="{A5A0A366-BAAA-4FD8-964D-6EAFE50C56ED}" type="slidenum">
              <a:rPr lang="en-US" smtClean="0"/>
              <a:t>32</a:t>
            </a:fld>
            <a:endParaRPr lang="en-US"/>
          </a:p>
        </p:txBody>
      </p:sp>
    </p:spTree>
    <p:extLst>
      <p:ext uri="{BB962C8B-B14F-4D97-AF65-F5344CB8AC3E}">
        <p14:creationId xmlns:p14="http://schemas.microsoft.com/office/powerpoint/2010/main" val="19647950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A0A366-BAAA-4FD8-964D-6EAFE50C56ED}" type="slidenum">
              <a:rPr lang="en-US" smtClean="0"/>
              <a:t>33</a:t>
            </a:fld>
            <a:endParaRPr lang="en-US"/>
          </a:p>
        </p:txBody>
      </p:sp>
    </p:spTree>
    <p:extLst>
      <p:ext uri="{BB962C8B-B14F-4D97-AF65-F5344CB8AC3E}">
        <p14:creationId xmlns:p14="http://schemas.microsoft.com/office/powerpoint/2010/main" val="3242643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A0A366-BAAA-4FD8-964D-6EAFE50C56ED}" type="slidenum">
              <a:rPr lang="en-US" smtClean="0"/>
              <a:t>34</a:t>
            </a:fld>
            <a:endParaRPr lang="en-US"/>
          </a:p>
        </p:txBody>
      </p:sp>
    </p:spTree>
    <p:extLst>
      <p:ext uri="{BB962C8B-B14F-4D97-AF65-F5344CB8AC3E}">
        <p14:creationId xmlns:p14="http://schemas.microsoft.com/office/powerpoint/2010/main" val="24975400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CE1A3-285F-974E-5A88-0B6E76823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BE794C-555B-92B2-9D79-091DB8EFC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6D6C24-767F-7066-5D90-3DAA95E654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5E3072-F829-2A7B-112A-BA14B718E426}"/>
              </a:ext>
            </a:extLst>
          </p:cNvPr>
          <p:cNvSpPr>
            <a:spLocks noGrp="1"/>
          </p:cNvSpPr>
          <p:nvPr>
            <p:ph type="sldNum" sz="quarter" idx="5"/>
          </p:nvPr>
        </p:nvSpPr>
        <p:spPr/>
        <p:txBody>
          <a:bodyPr/>
          <a:lstStyle/>
          <a:p>
            <a:fld id="{A5A0A366-BAAA-4FD8-964D-6EAFE50C56ED}" type="slidenum">
              <a:rPr lang="en-US" smtClean="0"/>
              <a:t>35</a:t>
            </a:fld>
            <a:endParaRPr lang="en-US"/>
          </a:p>
        </p:txBody>
      </p:sp>
    </p:spTree>
    <p:extLst>
      <p:ext uri="{BB962C8B-B14F-4D97-AF65-F5344CB8AC3E}">
        <p14:creationId xmlns:p14="http://schemas.microsoft.com/office/powerpoint/2010/main" val="8651012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B9807-56DF-C01B-DB9D-E7069861E3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14C949-502A-B9BD-2369-0D2F2DE48D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D86E1-E516-EB65-DA65-C34E167B26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B53B80-F17F-61CC-4532-8D5D30FB3AC6}"/>
              </a:ext>
            </a:extLst>
          </p:cNvPr>
          <p:cNvSpPr>
            <a:spLocks noGrp="1"/>
          </p:cNvSpPr>
          <p:nvPr>
            <p:ph type="sldNum" sz="quarter" idx="5"/>
          </p:nvPr>
        </p:nvSpPr>
        <p:spPr/>
        <p:txBody>
          <a:bodyPr/>
          <a:lstStyle/>
          <a:p>
            <a:fld id="{A5A0A366-BAAA-4FD8-964D-6EAFE50C56ED}" type="slidenum">
              <a:rPr lang="en-US" smtClean="0"/>
              <a:t>36</a:t>
            </a:fld>
            <a:endParaRPr lang="en-US"/>
          </a:p>
        </p:txBody>
      </p:sp>
    </p:spTree>
    <p:extLst>
      <p:ext uri="{BB962C8B-B14F-4D97-AF65-F5344CB8AC3E}">
        <p14:creationId xmlns:p14="http://schemas.microsoft.com/office/powerpoint/2010/main" val="4880239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B172A-A6B7-5F89-2398-8EFD83A9F2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C93BA8-C5D3-1495-4B69-F1C27769A9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FA13A-F641-5350-C243-633C432426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CA6402-1937-70BA-EFA9-4EB932799EF6}"/>
              </a:ext>
            </a:extLst>
          </p:cNvPr>
          <p:cNvSpPr>
            <a:spLocks noGrp="1"/>
          </p:cNvSpPr>
          <p:nvPr>
            <p:ph type="sldNum" sz="quarter" idx="5"/>
          </p:nvPr>
        </p:nvSpPr>
        <p:spPr/>
        <p:txBody>
          <a:bodyPr/>
          <a:lstStyle/>
          <a:p>
            <a:fld id="{A5A0A366-BAAA-4FD8-964D-6EAFE50C56ED}" type="slidenum">
              <a:rPr lang="en-US" smtClean="0"/>
              <a:t>37</a:t>
            </a:fld>
            <a:endParaRPr lang="en-US"/>
          </a:p>
        </p:txBody>
      </p:sp>
    </p:spTree>
    <p:extLst>
      <p:ext uri="{BB962C8B-B14F-4D97-AF65-F5344CB8AC3E}">
        <p14:creationId xmlns:p14="http://schemas.microsoft.com/office/powerpoint/2010/main" val="2951942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D32D9-9E6F-0A99-CE82-14A1D6650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19111E-31AD-7EA9-108C-27634E0037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34B874-E58A-E1DF-B102-33D21D4347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4299BC-136C-7134-F5CD-B5400629B69C}"/>
              </a:ext>
            </a:extLst>
          </p:cNvPr>
          <p:cNvSpPr>
            <a:spLocks noGrp="1"/>
          </p:cNvSpPr>
          <p:nvPr>
            <p:ph type="sldNum" sz="quarter" idx="5"/>
          </p:nvPr>
        </p:nvSpPr>
        <p:spPr/>
        <p:txBody>
          <a:bodyPr/>
          <a:lstStyle/>
          <a:p>
            <a:pPr defTabSz="462458">
              <a:defRPr/>
            </a:pPr>
            <a:fld id="{A5A0A366-BAAA-4FD8-964D-6EAFE50C56ED}" type="slidenum">
              <a:rPr lang="en-US">
                <a:solidFill>
                  <a:prstClr val="black"/>
                </a:solidFill>
                <a:latin typeface="Aptos" panose="02110004020202020204"/>
              </a:rPr>
              <a:pPr defTabSz="462458">
                <a:defRPr/>
              </a:pPr>
              <a:t>38</a:t>
            </a:fld>
            <a:endParaRPr lang="en-US">
              <a:solidFill>
                <a:prstClr val="black"/>
              </a:solidFill>
              <a:latin typeface="Aptos" panose="02110004020202020204"/>
            </a:endParaRPr>
          </a:p>
        </p:txBody>
      </p:sp>
    </p:spTree>
    <p:extLst>
      <p:ext uri="{BB962C8B-B14F-4D97-AF65-F5344CB8AC3E}">
        <p14:creationId xmlns:p14="http://schemas.microsoft.com/office/powerpoint/2010/main" val="2507833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DCDA3-7C53-BF60-3AD7-37E6F71FF8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F6270-4704-638C-68A4-1715B62A43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84BB9B-47C8-1E3A-5FB1-386011225B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FFDE5D-1913-07F7-3946-22D72378741B}"/>
              </a:ext>
            </a:extLst>
          </p:cNvPr>
          <p:cNvSpPr>
            <a:spLocks noGrp="1"/>
          </p:cNvSpPr>
          <p:nvPr>
            <p:ph type="sldNum" sz="quarter" idx="5"/>
          </p:nvPr>
        </p:nvSpPr>
        <p:spPr/>
        <p:txBody>
          <a:bodyPr/>
          <a:lstStyle/>
          <a:p>
            <a:pPr defTabSz="462458">
              <a:defRPr/>
            </a:pPr>
            <a:fld id="{A5A0A366-BAAA-4FD8-964D-6EAFE50C56ED}" type="slidenum">
              <a:rPr lang="en-US">
                <a:solidFill>
                  <a:prstClr val="black"/>
                </a:solidFill>
                <a:latin typeface="Aptos" panose="02110004020202020204"/>
              </a:rPr>
              <a:pPr defTabSz="462458">
                <a:defRPr/>
              </a:pPr>
              <a:t>39</a:t>
            </a:fld>
            <a:endParaRPr lang="en-US">
              <a:solidFill>
                <a:prstClr val="black"/>
              </a:solidFill>
              <a:latin typeface="Aptos" panose="02110004020202020204"/>
            </a:endParaRPr>
          </a:p>
        </p:txBody>
      </p:sp>
    </p:spTree>
    <p:extLst>
      <p:ext uri="{BB962C8B-B14F-4D97-AF65-F5344CB8AC3E}">
        <p14:creationId xmlns:p14="http://schemas.microsoft.com/office/powerpoint/2010/main" val="1249673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5EAEB-6D97-22CE-10A5-5247758AFF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85EE92-5FAF-4E45-6398-757AD757B7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D20475-F301-BABE-91DB-7976FC03D0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7D354C-CE33-388A-F602-216178A46C53}"/>
              </a:ext>
            </a:extLst>
          </p:cNvPr>
          <p:cNvSpPr>
            <a:spLocks noGrp="1"/>
          </p:cNvSpPr>
          <p:nvPr>
            <p:ph type="sldNum" sz="quarter" idx="5"/>
          </p:nvPr>
        </p:nvSpPr>
        <p:spPr/>
        <p:txBody>
          <a:bodyPr/>
          <a:lstStyle/>
          <a:p>
            <a:fld id="{A5A0A366-BAAA-4FD8-964D-6EAFE50C56ED}" type="slidenum">
              <a:rPr lang="en-US" smtClean="0"/>
              <a:t>4</a:t>
            </a:fld>
            <a:endParaRPr lang="en-US"/>
          </a:p>
        </p:txBody>
      </p:sp>
    </p:spTree>
    <p:extLst>
      <p:ext uri="{BB962C8B-B14F-4D97-AF65-F5344CB8AC3E}">
        <p14:creationId xmlns:p14="http://schemas.microsoft.com/office/powerpoint/2010/main" val="30119130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91046-EBAC-32EA-7F65-267D12430F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991ADD-1D1F-3A31-385A-805B2554F0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506EED-BA30-C542-0455-F6B9C8D321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02D4B0-7BC9-A582-A112-1268EEA83584}"/>
              </a:ext>
            </a:extLst>
          </p:cNvPr>
          <p:cNvSpPr>
            <a:spLocks noGrp="1"/>
          </p:cNvSpPr>
          <p:nvPr>
            <p:ph type="sldNum" sz="quarter" idx="5"/>
          </p:nvPr>
        </p:nvSpPr>
        <p:spPr/>
        <p:txBody>
          <a:bodyPr/>
          <a:lstStyle/>
          <a:p>
            <a:pPr defTabSz="462458">
              <a:defRPr/>
            </a:pPr>
            <a:fld id="{A5A0A366-BAAA-4FD8-964D-6EAFE50C56ED}" type="slidenum">
              <a:rPr lang="en-US">
                <a:solidFill>
                  <a:prstClr val="black"/>
                </a:solidFill>
                <a:latin typeface="Aptos" panose="02110004020202020204"/>
              </a:rPr>
              <a:pPr defTabSz="462458">
                <a:defRPr/>
              </a:pPr>
              <a:t>40</a:t>
            </a:fld>
            <a:endParaRPr lang="en-US">
              <a:solidFill>
                <a:prstClr val="black"/>
              </a:solidFill>
              <a:latin typeface="Aptos" panose="02110004020202020204"/>
            </a:endParaRPr>
          </a:p>
        </p:txBody>
      </p:sp>
    </p:spTree>
    <p:extLst>
      <p:ext uri="{BB962C8B-B14F-4D97-AF65-F5344CB8AC3E}">
        <p14:creationId xmlns:p14="http://schemas.microsoft.com/office/powerpoint/2010/main" val="14169523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80C44-1A92-1469-F564-74484FCDD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C9640E-60BD-668F-2F5E-568994B56B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92BE16-8B69-B7DB-0954-13A56A0F3A2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43501F-711D-F1A0-051D-608EBE3695AF}"/>
              </a:ext>
            </a:extLst>
          </p:cNvPr>
          <p:cNvSpPr>
            <a:spLocks noGrp="1"/>
          </p:cNvSpPr>
          <p:nvPr>
            <p:ph type="sldNum" sz="quarter" idx="5"/>
          </p:nvPr>
        </p:nvSpPr>
        <p:spPr/>
        <p:txBody>
          <a:bodyPr/>
          <a:lstStyle/>
          <a:p>
            <a:pPr defTabSz="462458">
              <a:defRPr/>
            </a:pPr>
            <a:fld id="{A5A0A366-BAAA-4FD8-964D-6EAFE50C56ED}" type="slidenum">
              <a:rPr lang="en-US">
                <a:solidFill>
                  <a:prstClr val="black"/>
                </a:solidFill>
                <a:latin typeface="Aptos" panose="02110004020202020204"/>
              </a:rPr>
              <a:pPr defTabSz="462458">
                <a:defRPr/>
              </a:pPr>
              <a:t>41</a:t>
            </a:fld>
            <a:endParaRPr lang="en-US">
              <a:solidFill>
                <a:prstClr val="black"/>
              </a:solidFill>
              <a:latin typeface="Aptos" panose="02110004020202020204"/>
            </a:endParaRPr>
          </a:p>
        </p:txBody>
      </p:sp>
    </p:spTree>
    <p:extLst>
      <p:ext uri="{BB962C8B-B14F-4D97-AF65-F5344CB8AC3E}">
        <p14:creationId xmlns:p14="http://schemas.microsoft.com/office/powerpoint/2010/main" val="31350087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A1020-96A7-40C1-B01D-E09DE093EA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0465A9-36BC-E713-CF68-67D3BF44B9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6DFC8-D0A0-1A8D-8A1B-24E71129FF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18D9A41-56A1-F55D-18E8-8C1495531898}"/>
              </a:ext>
            </a:extLst>
          </p:cNvPr>
          <p:cNvSpPr>
            <a:spLocks noGrp="1"/>
          </p:cNvSpPr>
          <p:nvPr>
            <p:ph type="sldNum" sz="quarter" idx="5"/>
          </p:nvPr>
        </p:nvSpPr>
        <p:spPr/>
        <p:txBody>
          <a:bodyPr/>
          <a:lstStyle/>
          <a:p>
            <a:pPr defTabSz="462458">
              <a:defRPr/>
            </a:pPr>
            <a:fld id="{A5A0A366-BAAA-4FD8-964D-6EAFE50C56ED}" type="slidenum">
              <a:rPr lang="en-US">
                <a:solidFill>
                  <a:prstClr val="black"/>
                </a:solidFill>
                <a:latin typeface="Aptos" panose="02110004020202020204"/>
              </a:rPr>
              <a:pPr defTabSz="462458">
                <a:defRPr/>
              </a:pPr>
              <a:t>42</a:t>
            </a:fld>
            <a:endParaRPr lang="en-US">
              <a:solidFill>
                <a:prstClr val="black"/>
              </a:solidFill>
              <a:latin typeface="Aptos" panose="02110004020202020204"/>
            </a:endParaRPr>
          </a:p>
        </p:txBody>
      </p:sp>
    </p:spTree>
    <p:extLst>
      <p:ext uri="{BB962C8B-B14F-4D97-AF65-F5344CB8AC3E}">
        <p14:creationId xmlns:p14="http://schemas.microsoft.com/office/powerpoint/2010/main" val="20649538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A0992-BE67-252B-8619-6EE41F89A0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36142-C708-87EE-8016-9776B9759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6A5BC3-A40A-B4E0-D067-C82CB7D723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915B53-E7B3-8164-2645-180C5427CCA7}"/>
              </a:ext>
            </a:extLst>
          </p:cNvPr>
          <p:cNvSpPr>
            <a:spLocks noGrp="1"/>
          </p:cNvSpPr>
          <p:nvPr>
            <p:ph type="sldNum" sz="quarter" idx="5"/>
          </p:nvPr>
        </p:nvSpPr>
        <p:spPr/>
        <p:txBody>
          <a:bodyPr/>
          <a:lstStyle/>
          <a:p>
            <a:pPr defTabSz="462458">
              <a:defRPr/>
            </a:pPr>
            <a:fld id="{A5A0A366-BAAA-4FD8-964D-6EAFE50C56ED}" type="slidenum">
              <a:rPr lang="en-US">
                <a:solidFill>
                  <a:prstClr val="black"/>
                </a:solidFill>
                <a:latin typeface="Aptos" panose="02110004020202020204"/>
              </a:rPr>
              <a:pPr defTabSz="462458">
                <a:defRPr/>
              </a:pPr>
              <a:t>43</a:t>
            </a:fld>
            <a:endParaRPr lang="en-US">
              <a:solidFill>
                <a:prstClr val="black"/>
              </a:solidFill>
              <a:latin typeface="Aptos" panose="02110004020202020204"/>
            </a:endParaRPr>
          </a:p>
        </p:txBody>
      </p:sp>
    </p:spTree>
    <p:extLst>
      <p:ext uri="{BB962C8B-B14F-4D97-AF65-F5344CB8AC3E}">
        <p14:creationId xmlns:p14="http://schemas.microsoft.com/office/powerpoint/2010/main" val="36004375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AF9F5B-361A-D40C-AD7F-C053955178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73E3D6-FD82-8DB3-BC7E-944D0073F7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228F8D-E88C-F3F1-C2AD-3CA82509FE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FCA65F-1B23-F212-210C-ED5E49EF99EA}"/>
              </a:ext>
            </a:extLst>
          </p:cNvPr>
          <p:cNvSpPr>
            <a:spLocks noGrp="1"/>
          </p:cNvSpPr>
          <p:nvPr>
            <p:ph type="sldNum" sz="quarter" idx="5"/>
          </p:nvPr>
        </p:nvSpPr>
        <p:spPr/>
        <p:txBody>
          <a:bodyPr/>
          <a:lstStyle/>
          <a:p>
            <a:pPr defTabSz="462458">
              <a:defRPr/>
            </a:pPr>
            <a:fld id="{A5A0A366-BAAA-4FD8-964D-6EAFE50C56ED}" type="slidenum">
              <a:rPr lang="en-US">
                <a:solidFill>
                  <a:prstClr val="black"/>
                </a:solidFill>
                <a:latin typeface="Aptos" panose="02110004020202020204"/>
              </a:rPr>
              <a:pPr defTabSz="462458">
                <a:defRPr/>
              </a:pPr>
              <a:t>44</a:t>
            </a:fld>
            <a:endParaRPr lang="en-US">
              <a:solidFill>
                <a:prstClr val="black"/>
              </a:solidFill>
              <a:latin typeface="Aptos" panose="02110004020202020204"/>
            </a:endParaRPr>
          </a:p>
        </p:txBody>
      </p:sp>
    </p:spTree>
    <p:extLst>
      <p:ext uri="{BB962C8B-B14F-4D97-AF65-F5344CB8AC3E}">
        <p14:creationId xmlns:p14="http://schemas.microsoft.com/office/powerpoint/2010/main" val="38296285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A0A366-BAAA-4FD8-964D-6EAFE50C56ED}" type="slidenum">
              <a:rPr lang="en-US" smtClean="0"/>
              <a:t>45</a:t>
            </a:fld>
            <a:endParaRPr lang="en-US"/>
          </a:p>
        </p:txBody>
      </p:sp>
    </p:spTree>
    <p:extLst>
      <p:ext uri="{BB962C8B-B14F-4D97-AF65-F5344CB8AC3E}">
        <p14:creationId xmlns:p14="http://schemas.microsoft.com/office/powerpoint/2010/main" val="15782052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6E8AC-7BD0-4856-15FF-217D8A09F8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E3013-E93E-E35F-A4A1-6C13A354C2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5B768A-2341-BC02-095F-5D03132093F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4750580-2620-4E22-E9BA-10BAD3297165}"/>
              </a:ext>
            </a:extLst>
          </p:cNvPr>
          <p:cNvSpPr>
            <a:spLocks noGrp="1"/>
          </p:cNvSpPr>
          <p:nvPr>
            <p:ph type="sldNum" sz="quarter" idx="5"/>
          </p:nvPr>
        </p:nvSpPr>
        <p:spPr/>
        <p:txBody>
          <a:bodyPr/>
          <a:lstStyle/>
          <a:p>
            <a:fld id="{A5A0A366-BAAA-4FD8-964D-6EAFE50C56ED}" type="slidenum">
              <a:rPr lang="en-US" smtClean="0"/>
              <a:t>46</a:t>
            </a:fld>
            <a:endParaRPr lang="en-US"/>
          </a:p>
        </p:txBody>
      </p:sp>
    </p:spTree>
    <p:extLst>
      <p:ext uri="{BB962C8B-B14F-4D97-AF65-F5344CB8AC3E}">
        <p14:creationId xmlns:p14="http://schemas.microsoft.com/office/powerpoint/2010/main" val="19075020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this is ministerial.  No additional discretionary permits are required.</a:t>
            </a:r>
          </a:p>
        </p:txBody>
      </p:sp>
      <p:sp>
        <p:nvSpPr>
          <p:cNvPr id="4" name="Slide Number Placeholder 3"/>
          <p:cNvSpPr>
            <a:spLocks noGrp="1"/>
          </p:cNvSpPr>
          <p:nvPr>
            <p:ph type="sldNum" sz="quarter" idx="5"/>
          </p:nvPr>
        </p:nvSpPr>
        <p:spPr/>
        <p:txBody>
          <a:bodyPr/>
          <a:lstStyle/>
          <a:p>
            <a:fld id="{A5A0A366-BAAA-4FD8-964D-6EAFE50C56ED}" type="slidenum">
              <a:rPr lang="en-US" smtClean="0"/>
              <a:t>47</a:t>
            </a:fld>
            <a:endParaRPr lang="en-US"/>
          </a:p>
        </p:txBody>
      </p:sp>
    </p:spTree>
    <p:extLst>
      <p:ext uri="{BB962C8B-B14F-4D97-AF65-F5344CB8AC3E}">
        <p14:creationId xmlns:p14="http://schemas.microsoft.com/office/powerpoint/2010/main" val="28225553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A0A366-BAAA-4FD8-964D-6EAFE50C56ED}" type="slidenum">
              <a:rPr lang="en-US" smtClean="0"/>
              <a:t>48</a:t>
            </a:fld>
            <a:endParaRPr lang="en-US"/>
          </a:p>
        </p:txBody>
      </p:sp>
    </p:spTree>
    <p:extLst>
      <p:ext uri="{BB962C8B-B14F-4D97-AF65-F5344CB8AC3E}">
        <p14:creationId xmlns:p14="http://schemas.microsoft.com/office/powerpoint/2010/main" val="3912079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4F810-5EF6-8E41-E4A9-EF17DD8742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15DD73-7D7E-89C4-2B83-552BEE2CCA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37D2D4-5026-DAD7-EF9A-42EF6580C7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59F226-D85E-B327-55DE-60E9FA1F4671}"/>
              </a:ext>
            </a:extLst>
          </p:cNvPr>
          <p:cNvSpPr>
            <a:spLocks noGrp="1"/>
          </p:cNvSpPr>
          <p:nvPr>
            <p:ph type="sldNum" sz="quarter" idx="5"/>
          </p:nvPr>
        </p:nvSpPr>
        <p:spPr/>
        <p:txBody>
          <a:bodyPr/>
          <a:lstStyle/>
          <a:p>
            <a:fld id="{A5A0A366-BAAA-4FD8-964D-6EAFE50C56ED}" type="slidenum">
              <a:rPr lang="en-US" smtClean="0"/>
              <a:t>5</a:t>
            </a:fld>
            <a:endParaRPr lang="en-US"/>
          </a:p>
        </p:txBody>
      </p:sp>
    </p:spTree>
    <p:extLst>
      <p:ext uri="{BB962C8B-B14F-4D97-AF65-F5344CB8AC3E}">
        <p14:creationId xmlns:p14="http://schemas.microsoft.com/office/powerpoint/2010/main" val="3252029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A0A366-BAAA-4FD8-964D-6EAFE50C56ED}" type="slidenum">
              <a:rPr lang="en-US" smtClean="0"/>
              <a:t>6</a:t>
            </a:fld>
            <a:endParaRPr lang="en-US"/>
          </a:p>
        </p:txBody>
      </p:sp>
    </p:spTree>
    <p:extLst>
      <p:ext uri="{BB962C8B-B14F-4D97-AF65-F5344CB8AC3E}">
        <p14:creationId xmlns:p14="http://schemas.microsoft.com/office/powerpoint/2010/main" val="721890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A5A0A366-BAAA-4FD8-964D-6EAFE50C56ED}" type="slidenum">
              <a:rPr lang="en-US" smtClean="0"/>
              <a:t>7</a:t>
            </a:fld>
            <a:endParaRPr lang="en-US"/>
          </a:p>
        </p:txBody>
      </p:sp>
    </p:spTree>
    <p:extLst>
      <p:ext uri="{BB962C8B-B14F-4D97-AF65-F5344CB8AC3E}">
        <p14:creationId xmlns:p14="http://schemas.microsoft.com/office/powerpoint/2010/main" val="993657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6BCE2-B25D-479D-E214-1F5D6F8D1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008715-E51E-AF10-C679-A56575B77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B6419-A95B-71F0-784F-2A4A78697F70}"/>
              </a:ext>
            </a:extLst>
          </p:cNvPr>
          <p:cNvSpPr>
            <a:spLocks noGrp="1"/>
          </p:cNvSpPr>
          <p:nvPr>
            <p:ph type="body" idx="1"/>
          </p:nvPr>
        </p:nvSpPr>
        <p:spPr/>
        <p:txBody>
          <a:bodyPr/>
          <a:lstStyle/>
          <a:p>
            <a:pPr algn="l"/>
            <a:r>
              <a:rPr lang="en-US" dirty="0"/>
              <a:t>Staff report notes eight STRs within 250 feet. It’s now nine since the Board approved UP24-002.</a:t>
            </a:r>
          </a:p>
        </p:txBody>
      </p:sp>
      <p:sp>
        <p:nvSpPr>
          <p:cNvPr id="4" name="Slide Number Placeholder 3">
            <a:extLst>
              <a:ext uri="{FF2B5EF4-FFF2-40B4-BE49-F238E27FC236}">
                <a16:creationId xmlns:a16="http://schemas.microsoft.com/office/drawing/2014/main" id="{1D6DDFA2-A13A-8908-F8C1-7DAAC13AF285}"/>
              </a:ext>
            </a:extLst>
          </p:cNvPr>
          <p:cNvSpPr>
            <a:spLocks noGrp="1"/>
          </p:cNvSpPr>
          <p:nvPr>
            <p:ph type="sldNum" sz="quarter" idx="5"/>
          </p:nvPr>
        </p:nvSpPr>
        <p:spPr/>
        <p:txBody>
          <a:bodyPr/>
          <a:lstStyle/>
          <a:p>
            <a:fld id="{A5A0A366-BAAA-4FD8-964D-6EAFE50C56ED}" type="slidenum">
              <a:rPr lang="en-US" smtClean="0"/>
              <a:t>8</a:t>
            </a:fld>
            <a:endParaRPr lang="en-US"/>
          </a:p>
        </p:txBody>
      </p:sp>
    </p:spTree>
    <p:extLst>
      <p:ext uri="{BB962C8B-B14F-4D97-AF65-F5344CB8AC3E}">
        <p14:creationId xmlns:p14="http://schemas.microsoft.com/office/powerpoint/2010/main" val="3745320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E24C5-6A1A-5CDA-4E56-E4A9E5294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8E179-1A99-8EB7-4F84-01014BABF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1B383-9E8C-5FBB-32C3-5D3617250F72}"/>
              </a:ext>
            </a:extLst>
          </p:cNvPr>
          <p:cNvSpPr>
            <a:spLocks noGrp="1"/>
          </p:cNvSpPr>
          <p:nvPr>
            <p:ph type="body" idx="1"/>
          </p:nvPr>
        </p:nvSpPr>
        <p:spPr/>
        <p:txBody>
          <a:bodyPr/>
          <a:lstStyle/>
          <a:p>
            <a:r>
              <a:rPr lang="en-US" dirty="0"/>
              <a:t>Staff report says 37 in the village; there are now 38, plus the two just outside the Village shown on the bottom left.</a:t>
            </a:r>
          </a:p>
        </p:txBody>
      </p:sp>
      <p:sp>
        <p:nvSpPr>
          <p:cNvPr id="4" name="Slide Number Placeholder 3">
            <a:extLst>
              <a:ext uri="{FF2B5EF4-FFF2-40B4-BE49-F238E27FC236}">
                <a16:creationId xmlns:a16="http://schemas.microsoft.com/office/drawing/2014/main" id="{BFD5650D-5EF4-0579-73C0-0EAE2761D8D2}"/>
              </a:ext>
            </a:extLst>
          </p:cNvPr>
          <p:cNvSpPr>
            <a:spLocks noGrp="1"/>
          </p:cNvSpPr>
          <p:nvPr>
            <p:ph type="sldNum" sz="quarter" idx="5"/>
          </p:nvPr>
        </p:nvSpPr>
        <p:spPr/>
        <p:txBody>
          <a:bodyPr/>
          <a:lstStyle/>
          <a:p>
            <a:fld id="{A5A0A366-BAAA-4FD8-964D-6EAFE50C56ED}" type="slidenum">
              <a:rPr lang="en-US" smtClean="0"/>
              <a:t>9</a:t>
            </a:fld>
            <a:endParaRPr lang="en-US"/>
          </a:p>
        </p:txBody>
      </p:sp>
    </p:spTree>
    <p:extLst>
      <p:ext uri="{BB962C8B-B14F-4D97-AF65-F5344CB8AC3E}">
        <p14:creationId xmlns:p14="http://schemas.microsoft.com/office/powerpoint/2010/main" val="458737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AEE970D6-3827-49B1-A560-A57E98E57A78}" type="datetimeFigureOut">
              <a:rPr lang="en-US" smtClean="0"/>
              <a:t>6/25/2025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5DE3BA50-C2B4-403D-825F-23DE4186A369}"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94618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E970D6-3827-49B1-A560-A57E98E57A78}" type="datetimeFigureOut">
              <a:rPr lang="en-US" smtClean="0"/>
              <a:t>6/25/2025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3BA50-C2B4-403D-825F-23DE4186A369}" type="slidenum">
              <a:rPr lang="en-US" smtClean="0"/>
              <a:t>‹#›</a:t>
            </a:fld>
            <a:endParaRPr lang="en-US"/>
          </a:p>
        </p:txBody>
      </p:sp>
    </p:spTree>
    <p:extLst>
      <p:ext uri="{BB962C8B-B14F-4D97-AF65-F5344CB8AC3E}">
        <p14:creationId xmlns:p14="http://schemas.microsoft.com/office/powerpoint/2010/main" val="792947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E970D6-3827-49B1-A560-A57E98E57A78}"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3BA50-C2B4-403D-825F-23DE4186A369}"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1263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E970D6-3827-49B1-A560-A57E98E57A78}"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3BA50-C2B4-403D-825F-23DE4186A369}"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280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E970D6-3827-49B1-A560-A57E98E57A78}"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3BA50-C2B4-403D-825F-23DE4186A369}" type="slidenum">
              <a:rPr lang="en-US" smtClean="0"/>
              <a:t>‹#›</a:t>
            </a:fld>
            <a:endParaRPr lang="en-US"/>
          </a:p>
        </p:txBody>
      </p:sp>
    </p:spTree>
    <p:extLst>
      <p:ext uri="{BB962C8B-B14F-4D97-AF65-F5344CB8AC3E}">
        <p14:creationId xmlns:p14="http://schemas.microsoft.com/office/powerpoint/2010/main" val="3174237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E970D6-3827-49B1-A560-A57E98E57A78}"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3BA50-C2B4-403D-825F-23DE4186A369}"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7533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E970D6-3827-49B1-A560-A57E98E57A78}"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3BA50-C2B4-403D-825F-23DE4186A369}"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285253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E970D6-3827-49B1-A560-A57E98E57A78}"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3BA50-C2B4-403D-825F-23DE4186A369}"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22085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E970D6-3827-49B1-A560-A57E98E57A78}"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3BA50-C2B4-403D-825F-23DE4186A369}"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6441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E970D6-3827-49B1-A560-A57E98E57A78}"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3BA50-C2B4-403D-825F-23DE4186A369}" type="slidenum">
              <a:rPr lang="en-US" smtClean="0"/>
              <a:t>‹#›</a:t>
            </a:fld>
            <a:endParaRPr lang="en-US"/>
          </a:p>
        </p:txBody>
      </p:sp>
    </p:spTree>
    <p:extLst>
      <p:ext uri="{BB962C8B-B14F-4D97-AF65-F5344CB8AC3E}">
        <p14:creationId xmlns:p14="http://schemas.microsoft.com/office/powerpoint/2010/main" val="1287899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E970D6-3827-49B1-A560-A57E98E57A78}" type="datetimeFigureOut">
              <a:rPr lang="en-US" smtClean="0"/>
              <a:t>6/25/2025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E3BA50-C2B4-403D-825F-23DE4186A369}"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3778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E970D6-3827-49B1-A560-A57E98E57A78}" type="datetimeFigureOut">
              <a:rPr lang="en-US" smtClean="0"/>
              <a:t>6/25/2025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3BA50-C2B4-403D-825F-23DE4186A369}" type="slidenum">
              <a:rPr lang="en-US" smtClean="0"/>
              <a:t>‹#›</a:t>
            </a:fld>
            <a:endParaRPr lang="en-US"/>
          </a:p>
        </p:txBody>
      </p:sp>
    </p:spTree>
    <p:extLst>
      <p:ext uri="{BB962C8B-B14F-4D97-AF65-F5344CB8AC3E}">
        <p14:creationId xmlns:p14="http://schemas.microsoft.com/office/powerpoint/2010/main" val="1906204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E970D6-3827-49B1-A560-A57E98E57A78}" type="datetimeFigureOut">
              <a:rPr lang="en-US" smtClean="0"/>
              <a:t>6/25/2025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E3BA50-C2B4-403D-825F-23DE4186A369}"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1749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E970D6-3827-49B1-A560-A57E98E57A78}" type="datetimeFigureOut">
              <a:rPr lang="en-US" smtClean="0"/>
              <a:t>6/25/2025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E3BA50-C2B4-403D-825F-23DE4186A369}"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2292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E970D6-3827-49B1-A560-A57E98E57A78}" type="datetimeFigureOut">
              <a:rPr lang="en-US" smtClean="0"/>
              <a:t>6/25/2025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E3BA50-C2B4-403D-825F-23DE4186A369}" type="slidenum">
              <a:rPr lang="en-US" smtClean="0"/>
              <a:t>‹#›</a:t>
            </a:fld>
            <a:endParaRPr lang="en-US"/>
          </a:p>
        </p:txBody>
      </p:sp>
    </p:spTree>
    <p:extLst>
      <p:ext uri="{BB962C8B-B14F-4D97-AF65-F5344CB8AC3E}">
        <p14:creationId xmlns:p14="http://schemas.microsoft.com/office/powerpoint/2010/main" val="2387713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E970D6-3827-49B1-A560-A57E98E57A78}" type="datetimeFigureOut">
              <a:rPr lang="en-US" smtClean="0"/>
              <a:t>6/25/2025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3BA50-C2B4-403D-825F-23DE4186A369}"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8129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E970D6-3827-49B1-A560-A57E98E57A78}" type="datetimeFigureOut">
              <a:rPr lang="en-US" smtClean="0"/>
              <a:t>6/25/2025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E3BA50-C2B4-403D-825F-23DE4186A369}" type="slidenum">
              <a:rPr lang="en-US" smtClean="0"/>
              <a:t>‹#›</a:t>
            </a:fld>
            <a:endParaRPr lang="en-US"/>
          </a:p>
        </p:txBody>
      </p:sp>
    </p:spTree>
    <p:extLst>
      <p:ext uri="{BB962C8B-B14F-4D97-AF65-F5344CB8AC3E}">
        <p14:creationId xmlns:p14="http://schemas.microsoft.com/office/powerpoint/2010/main" val="35209918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AEE970D6-3827-49B1-A560-A57E98E57A78}" type="datetimeFigureOut">
              <a:rPr lang="en-US" smtClean="0"/>
              <a:t>6/25/2025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DE3BA50-C2B4-403D-825F-23DE4186A369}" type="slidenum">
              <a:rPr lang="en-US" smtClean="0"/>
              <a:t>‹#›</a:t>
            </a:fld>
            <a:endParaRPr lang="en-US"/>
          </a:p>
        </p:txBody>
      </p:sp>
    </p:spTree>
    <p:extLst>
      <p:ext uri="{BB962C8B-B14F-4D97-AF65-F5344CB8AC3E}">
        <p14:creationId xmlns:p14="http://schemas.microsoft.com/office/powerpoint/2010/main" val="1492149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cid:image001.png@01DBD9FB.8A279470" TargetMode="Externa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8E301-19EA-2E55-16E2-2F04FDB2F0F9}"/>
              </a:ext>
            </a:extLst>
          </p:cNvPr>
          <p:cNvSpPr>
            <a:spLocks noGrp="1"/>
          </p:cNvSpPr>
          <p:nvPr>
            <p:ph type="ctrTitle"/>
          </p:nvPr>
        </p:nvSpPr>
        <p:spPr/>
        <p:txBody>
          <a:bodyPr>
            <a:normAutofit/>
          </a:bodyPr>
          <a:lstStyle/>
          <a:p>
            <a:r>
              <a:rPr lang="en-US" dirty="0"/>
              <a:t>Use Permit 25-004</a:t>
            </a:r>
          </a:p>
        </p:txBody>
      </p:sp>
      <p:sp>
        <p:nvSpPr>
          <p:cNvPr id="3" name="Subtitle 2">
            <a:extLst>
              <a:ext uri="{FF2B5EF4-FFF2-40B4-BE49-F238E27FC236}">
                <a16:creationId xmlns:a16="http://schemas.microsoft.com/office/drawing/2014/main" id="{ECBE1D14-0834-B817-82F0-58E12F6521D3}"/>
              </a:ext>
            </a:extLst>
          </p:cNvPr>
          <p:cNvSpPr>
            <a:spLocks noGrp="1"/>
          </p:cNvSpPr>
          <p:nvPr>
            <p:ph type="subTitle" idx="1"/>
          </p:nvPr>
        </p:nvSpPr>
        <p:spPr/>
        <p:txBody>
          <a:bodyPr>
            <a:normAutofit/>
          </a:bodyPr>
          <a:lstStyle/>
          <a:p>
            <a:r>
              <a:rPr lang="en-US" dirty="0"/>
              <a:t>Valletta Transient Rental Permit</a:t>
            </a:r>
          </a:p>
          <a:p>
            <a:r>
              <a:rPr lang="en-US" dirty="0"/>
              <a:t>June 25, 2025</a:t>
            </a:r>
          </a:p>
        </p:txBody>
      </p:sp>
    </p:spTree>
    <p:extLst>
      <p:ext uri="{BB962C8B-B14F-4D97-AF65-F5344CB8AC3E}">
        <p14:creationId xmlns:p14="http://schemas.microsoft.com/office/powerpoint/2010/main" val="3870512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D2FA0-EE9D-B3FD-27AF-E1ABCDC322FC}"/>
              </a:ext>
            </a:extLst>
          </p:cNvPr>
          <p:cNvSpPr>
            <a:spLocks noGrp="1"/>
          </p:cNvSpPr>
          <p:nvPr>
            <p:ph type="title"/>
          </p:nvPr>
        </p:nvSpPr>
        <p:spPr/>
        <p:txBody>
          <a:bodyPr>
            <a:normAutofit fontScale="90000"/>
          </a:bodyPr>
          <a:lstStyle/>
          <a:p>
            <a:r>
              <a:rPr lang="en-US" dirty="0"/>
              <a:t>California Environmental Quality Act (CEQA)</a:t>
            </a:r>
          </a:p>
        </p:txBody>
      </p:sp>
      <p:sp>
        <p:nvSpPr>
          <p:cNvPr id="3" name="Content Placeholder 2">
            <a:extLst>
              <a:ext uri="{FF2B5EF4-FFF2-40B4-BE49-F238E27FC236}">
                <a16:creationId xmlns:a16="http://schemas.microsoft.com/office/drawing/2014/main" id="{252B450C-82AE-CDA7-3F18-BAFE035DB6E6}"/>
              </a:ext>
            </a:extLst>
          </p:cNvPr>
          <p:cNvSpPr>
            <a:spLocks noGrp="1"/>
          </p:cNvSpPr>
          <p:nvPr>
            <p:ph idx="1"/>
          </p:nvPr>
        </p:nvSpPr>
        <p:spPr/>
        <p:txBody>
          <a:bodyPr/>
          <a:lstStyle/>
          <a:p>
            <a:r>
              <a:rPr lang="en-US" dirty="0"/>
              <a:t>If transient rentals are approved, the project is consistent with a Class 1 CEQA exemption.</a:t>
            </a:r>
          </a:p>
          <a:p>
            <a:pPr lvl="1"/>
            <a:r>
              <a:rPr lang="en-US" dirty="0"/>
              <a:t>Class 1 (§15301) consists of the operation, repair, maintenance, </a:t>
            </a:r>
            <a:r>
              <a:rPr lang="en-US" b="1" dirty="0"/>
              <a:t>permitting</a:t>
            </a:r>
            <a:r>
              <a:rPr lang="en-US" dirty="0"/>
              <a:t>, leasing, licensing, or minor alteration </a:t>
            </a:r>
            <a:r>
              <a:rPr lang="en-US" b="1" dirty="0"/>
              <a:t>of existing</a:t>
            </a:r>
            <a:r>
              <a:rPr lang="en-US" dirty="0"/>
              <a:t> public or </a:t>
            </a:r>
            <a:r>
              <a:rPr lang="en-US" b="1" dirty="0"/>
              <a:t>private structures</a:t>
            </a:r>
            <a:r>
              <a:rPr lang="en-US" dirty="0"/>
              <a:t>, facilities, mechanical equipment, or topographical features, </a:t>
            </a:r>
            <a:r>
              <a:rPr lang="en-US" b="1" dirty="0"/>
              <a:t>involving negligible or no expansion of use</a:t>
            </a:r>
            <a:r>
              <a:rPr lang="en-US" dirty="0"/>
              <a:t> beyond that existing at the time of the lead agency's determination.</a:t>
            </a:r>
          </a:p>
          <a:p>
            <a:r>
              <a:rPr lang="en-US" dirty="0"/>
              <a:t>If transient rentals are not approved, the project is statutorily exempt under CEQA Guidelines §15270 (Disapproved Projects).</a:t>
            </a:r>
          </a:p>
        </p:txBody>
      </p:sp>
    </p:spTree>
    <p:extLst>
      <p:ext uri="{BB962C8B-B14F-4D97-AF65-F5344CB8AC3E}">
        <p14:creationId xmlns:p14="http://schemas.microsoft.com/office/powerpoint/2010/main" val="1175166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94D94ADF-F311-2AE3-EDA5-F07878838ED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48A6349-F650-5B9E-E7A7-7B5A9B2C5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BDC706E-4F91-7F30-F0C2-1FDADDB772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6ACE606-D954-0D43-88CD-D8821FD30D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E836C17-2FE0-AAF9-DE2B-F254B3ED955B}"/>
              </a:ext>
            </a:extLst>
          </p:cNvPr>
          <p:cNvSpPr>
            <a:spLocks noGrp="1"/>
          </p:cNvSpPr>
          <p:nvPr>
            <p:ph type="title"/>
          </p:nvPr>
        </p:nvSpPr>
        <p:spPr>
          <a:xfrm>
            <a:off x="952108" y="954756"/>
            <a:ext cx="2730414" cy="4946003"/>
          </a:xfrm>
        </p:spPr>
        <p:txBody>
          <a:bodyPr>
            <a:normAutofit/>
          </a:bodyPr>
          <a:lstStyle/>
          <a:p>
            <a:r>
              <a:rPr lang="en-US" sz="4200" dirty="0">
                <a:solidFill>
                  <a:srgbClr val="FFFFFF"/>
                </a:solidFill>
              </a:rPr>
              <a:t>General Plan Consistency – Land Use Designation</a:t>
            </a:r>
          </a:p>
        </p:txBody>
      </p:sp>
      <p:sp>
        <p:nvSpPr>
          <p:cNvPr id="14" name="Rectangle 13">
            <a:extLst>
              <a:ext uri="{FF2B5EF4-FFF2-40B4-BE49-F238E27FC236}">
                <a16:creationId xmlns:a16="http://schemas.microsoft.com/office/drawing/2014/main" id="{76EF4C68-C4B2-0BC7-B916-AF82425932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457F08E-62AE-289E-D020-32D7465417D0}"/>
              </a:ext>
            </a:extLst>
          </p:cNvPr>
          <p:cNvSpPr>
            <a:spLocks noGrp="1"/>
          </p:cNvSpPr>
          <p:nvPr>
            <p:ph idx="1"/>
          </p:nvPr>
        </p:nvSpPr>
        <p:spPr>
          <a:xfrm>
            <a:off x="5134946" y="635508"/>
            <a:ext cx="6576403" cy="6102220"/>
          </a:xfrm>
        </p:spPr>
        <p:txBody>
          <a:bodyPr anchor="ctr">
            <a:normAutofit lnSpcReduction="10000"/>
          </a:bodyPr>
          <a:lstStyle/>
          <a:p>
            <a:r>
              <a:rPr lang="en-US" dirty="0"/>
              <a:t>The intent of the Mixed Use land use designation is to provide for compatible resident- and visitor-oriented residential and commercial uses, including business, professional, and retail uses; to provide for efficient use of land and increased opportunities for affordable housing; and to provide a transition between intensive commercial uses and residential uses.</a:t>
            </a:r>
          </a:p>
          <a:p>
            <a:r>
              <a:rPr lang="en-US" dirty="0"/>
              <a:t>Transient rentals are permitted in the Mixed Use land use designation.</a:t>
            </a:r>
          </a:p>
          <a:p>
            <a:pPr lvl="1"/>
            <a:r>
              <a:rPr lang="en-US" sz="2400" dirty="0"/>
              <a:t>Typically, transient rentals in the Mixed Use land use designation are permitted subject to Director Review.</a:t>
            </a:r>
          </a:p>
          <a:p>
            <a:pPr lvl="1"/>
            <a:r>
              <a:rPr lang="en-US" sz="2400" dirty="0"/>
              <a:t>Due to recent direction from the Board of Supervisors, all transient rental applications are presently being elevated to require Use Permits.</a:t>
            </a:r>
          </a:p>
          <a:p>
            <a:endParaRPr lang="en-US" dirty="0"/>
          </a:p>
        </p:txBody>
      </p:sp>
    </p:spTree>
    <p:extLst>
      <p:ext uri="{BB962C8B-B14F-4D97-AF65-F5344CB8AC3E}">
        <p14:creationId xmlns:p14="http://schemas.microsoft.com/office/powerpoint/2010/main" val="3927451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DE560563-00C2-6045-AF76-D8523F8D4731}"/>
            </a:ext>
          </a:extLst>
        </p:cNvPr>
        <p:cNvGrpSpPr/>
        <p:nvPr/>
      </p:nvGrpSpPr>
      <p:grpSpPr>
        <a:xfrm>
          <a:off x="0" y="0"/>
          <a:ext cx="0" cy="0"/>
          <a:chOff x="0" y="0"/>
          <a:chExt cx="0" cy="0"/>
        </a:xfrm>
      </p:grpSpPr>
      <p:pic>
        <p:nvPicPr>
          <p:cNvPr id="4" name="Picture 3" descr="Diagram&#10;&#10;AI-generated content may be incorrect.">
            <a:extLst>
              <a:ext uri="{FF2B5EF4-FFF2-40B4-BE49-F238E27FC236}">
                <a16:creationId xmlns:a16="http://schemas.microsoft.com/office/drawing/2014/main" id="{C9429138-C4A2-BFCD-5632-CA6BD4C3C1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657" y="698415"/>
            <a:ext cx="9228686" cy="5461169"/>
          </a:xfrm>
          <a:prstGeom prst="rect">
            <a:avLst/>
          </a:prstGeom>
        </p:spPr>
      </p:pic>
      <p:sp>
        <p:nvSpPr>
          <p:cNvPr id="5" name="Star: 5 Points 4">
            <a:extLst>
              <a:ext uri="{FF2B5EF4-FFF2-40B4-BE49-F238E27FC236}">
                <a16:creationId xmlns:a16="http://schemas.microsoft.com/office/drawing/2014/main" id="{C9649078-DE57-1BEC-DA69-2A5DB17D96F1}"/>
              </a:ext>
            </a:extLst>
          </p:cNvPr>
          <p:cNvSpPr/>
          <p:nvPr/>
        </p:nvSpPr>
        <p:spPr>
          <a:xfrm>
            <a:off x="4979019" y="3646448"/>
            <a:ext cx="234176" cy="234175"/>
          </a:xfrm>
          <a:prstGeom prst="star5">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0375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78AAE24-E06C-CED8-9DC1-C68771B289F7}"/>
              </a:ext>
            </a:extLst>
          </p:cNvPr>
          <p:cNvSpPr>
            <a:spLocks noGrp="1"/>
          </p:cNvSpPr>
          <p:nvPr>
            <p:ph type="title"/>
          </p:nvPr>
        </p:nvSpPr>
        <p:spPr>
          <a:xfrm>
            <a:off x="952108" y="954756"/>
            <a:ext cx="2730414" cy="4946003"/>
          </a:xfrm>
        </p:spPr>
        <p:txBody>
          <a:bodyPr>
            <a:normAutofit/>
          </a:bodyPr>
          <a:lstStyle/>
          <a:p>
            <a:r>
              <a:rPr lang="en-US" sz="4200" dirty="0">
                <a:solidFill>
                  <a:srgbClr val="FFFFFF"/>
                </a:solidFill>
              </a:rPr>
              <a:t>General Plan Consistency – Countywide Land Use Policies</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7F64197-5FC5-49A2-5891-663CC5350049}"/>
              </a:ext>
            </a:extLst>
          </p:cNvPr>
          <p:cNvSpPr>
            <a:spLocks noGrp="1"/>
          </p:cNvSpPr>
          <p:nvPr>
            <p:ph idx="1"/>
          </p:nvPr>
        </p:nvSpPr>
        <p:spPr>
          <a:xfrm>
            <a:off x="5140933" y="391886"/>
            <a:ext cx="6576403" cy="6102220"/>
          </a:xfrm>
        </p:spPr>
        <p:txBody>
          <a:bodyPr anchor="ctr">
            <a:normAutofit/>
          </a:bodyPr>
          <a:lstStyle/>
          <a:p>
            <a:pPr marL="0" indent="0">
              <a:buNone/>
            </a:pPr>
            <a:r>
              <a:rPr lang="en-US" b="1" u="sng" dirty="0"/>
              <a:t>Countywide Land Use Policies</a:t>
            </a:r>
          </a:p>
          <a:p>
            <a:r>
              <a:rPr lang="en-US" b="1" dirty="0"/>
              <a:t>Goal 1.</a:t>
            </a:r>
            <a:r>
              <a:rPr lang="en-US" dirty="0"/>
              <a:t> Maintain and enhance the environmental and economic integrity of Mono County while providing for the land use needs of residents and visitors. </a:t>
            </a:r>
          </a:p>
          <a:p>
            <a:endParaRPr lang="en-US" dirty="0"/>
          </a:p>
          <a:p>
            <a:r>
              <a:rPr lang="en-US" b="1" dirty="0"/>
              <a:t>Objective 1.C.</a:t>
            </a:r>
            <a:r>
              <a:rPr lang="en-US" dirty="0"/>
              <a:t> Provide a balanced and functional mix of land uses.</a:t>
            </a:r>
          </a:p>
          <a:p>
            <a:endParaRPr lang="en-US" dirty="0"/>
          </a:p>
          <a:p>
            <a:r>
              <a:rPr lang="en-US" b="1" dirty="0"/>
              <a:t>Objective 1.D.</a:t>
            </a:r>
            <a:r>
              <a:rPr lang="en-US" dirty="0"/>
              <a:t> Provide for the housing needs of all resident income groups, and of part-time residents and visitors.</a:t>
            </a:r>
          </a:p>
        </p:txBody>
      </p:sp>
    </p:spTree>
    <p:extLst>
      <p:ext uri="{BB962C8B-B14F-4D97-AF65-F5344CB8AC3E}">
        <p14:creationId xmlns:p14="http://schemas.microsoft.com/office/powerpoint/2010/main" val="212490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2B48548C-2B2A-5638-83F4-488B4A31375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0856CAA-0BC3-D05C-40A6-A522C64B8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F85918D-820B-2970-D453-4B2602592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A5DF44C-1A5F-3F16-2E4E-7E098382B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C297EFC-D6F8-90A9-0ABC-98EB69BB24A8}"/>
              </a:ext>
            </a:extLst>
          </p:cNvPr>
          <p:cNvSpPr>
            <a:spLocks noGrp="1"/>
          </p:cNvSpPr>
          <p:nvPr>
            <p:ph type="title"/>
          </p:nvPr>
        </p:nvSpPr>
        <p:spPr>
          <a:xfrm>
            <a:off x="952108" y="954756"/>
            <a:ext cx="2730414" cy="4946003"/>
          </a:xfrm>
        </p:spPr>
        <p:txBody>
          <a:bodyPr>
            <a:normAutofit fontScale="90000"/>
          </a:bodyPr>
          <a:lstStyle/>
          <a:p>
            <a:r>
              <a:rPr lang="en-US" sz="4200" dirty="0">
                <a:solidFill>
                  <a:srgbClr val="FFFFFF"/>
                </a:solidFill>
              </a:rPr>
              <a:t>General Plan Consistency – June Lake Area Plan Policies in Favor of Project</a:t>
            </a:r>
          </a:p>
        </p:txBody>
      </p:sp>
      <p:sp>
        <p:nvSpPr>
          <p:cNvPr id="14" name="Rectangle 13">
            <a:extLst>
              <a:ext uri="{FF2B5EF4-FFF2-40B4-BE49-F238E27FC236}">
                <a16:creationId xmlns:a16="http://schemas.microsoft.com/office/drawing/2014/main" id="{ADD283F1-58CC-F9C8-AA44-87B4E3B3E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6AF4EC5-DCF7-B3E0-B954-314C0027BEE9}"/>
              </a:ext>
            </a:extLst>
          </p:cNvPr>
          <p:cNvSpPr>
            <a:spLocks noGrp="1"/>
          </p:cNvSpPr>
          <p:nvPr>
            <p:ph idx="1"/>
          </p:nvPr>
        </p:nvSpPr>
        <p:spPr>
          <a:xfrm>
            <a:off x="5140934" y="391886"/>
            <a:ext cx="6298398" cy="6102220"/>
          </a:xfrm>
        </p:spPr>
        <p:txBody>
          <a:bodyPr anchor="ctr">
            <a:normAutofit/>
          </a:bodyPr>
          <a:lstStyle/>
          <a:p>
            <a:pPr>
              <a:spcAft>
                <a:spcPts val="1200"/>
              </a:spcAft>
            </a:pPr>
            <a:r>
              <a:rPr lang="en-US" b="1" dirty="0"/>
              <a:t>Objective 20.B. </a:t>
            </a:r>
            <a:r>
              <a:rPr lang="en-US" dirty="0"/>
              <a:t>Diversify and stabilize the local economy by attracting and retaining tourist- and community-oriented businesses, particularly those that provide new jobs for local residents.</a:t>
            </a:r>
          </a:p>
          <a:p>
            <a:pPr>
              <a:spcAft>
                <a:spcPts val="1200"/>
              </a:spcAft>
            </a:pPr>
            <a:r>
              <a:rPr lang="en-US" b="1" dirty="0"/>
              <a:t>Objective 20.D. </a:t>
            </a:r>
            <a:r>
              <a:rPr lang="en-US" dirty="0"/>
              <a:t>Increase visitation to June Lake.</a:t>
            </a:r>
          </a:p>
          <a:p>
            <a:r>
              <a:rPr lang="en-US" b="1" dirty="0"/>
              <a:t>Objective 13.I. </a:t>
            </a:r>
            <a:r>
              <a:rPr lang="en-US" dirty="0"/>
              <a:t>Maintain the June Lake Village as the Loop's commercial core by providing a wide range of commercial and residential uses in a pedestrian-oriented atmosphere.</a:t>
            </a:r>
          </a:p>
        </p:txBody>
      </p:sp>
    </p:spTree>
    <p:extLst>
      <p:ext uri="{BB962C8B-B14F-4D97-AF65-F5344CB8AC3E}">
        <p14:creationId xmlns:p14="http://schemas.microsoft.com/office/powerpoint/2010/main" val="1669225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F5C3B319-EDE1-49EF-FD06-3A612B2AEF1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AC453A4-0D28-07A0-5BE9-FFD6AF447A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03503A7-2ECA-7CCB-E29C-B01BB5016D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0BC389F-3E66-4820-1FEC-6456FDF31E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7BADD55-F895-31AD-E224-C044E97539DE}"/>
              </a:ext>
            </a:extLst>
          </p:cNvPr>
          <p:cNvSpPr>
            <a:spLocks noGrp="1"/>
          </p:cNvSpPr>
          <p:nvPr>
            <p:ph type="title"/>
          </p:nvPr>
        </p:nvSpPr>
        <p:spPr>
          <a:xfrm>
            <a:off x="952108" y="954756"/>
            <a:ext cx="2730414" cy="4946003"/>
          </a:xfrm>
        </p:spPr>
        <p:txBody>
          <a:bodyPr>
            <a:normAutofit fontScale="90000"/>
          </a:bodyPr>
          <a:lstStyle/>
          <a:p>
            <a:r>
              <a:rPr lang="en-US" sz="4200" dirty="0">
                <a:solidFill>
                  <a:srgbClr val="FFFFFF"/>
                </a:solidFill>
              </a:rPr>
              <a:t>General Plan Consistency – June Lake Area Plan Policies Which Discourage the Project</a:t>
            </a:r>
          </a:p>
        </p:txBody>
      </p:sp>
      <p:sp>
        <p:nvSpPr>
          <p:cNvPr id="14" name="Rectangle 13">
            <a:extLst>
              <a:ext uri="{FF2B5EF4-FFF2-40B4-BE49-F238E27FC236}">
                <a16:creationId xmlns:a16="http://schemas.microsoft.com/office/drawing/2014/main" id="{BBACA79D-5604-A9BA-8C93-7DFAEA441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BB26DC-7A08-1924-3BEC-529801809F68}"/>
              </a:ext>
            </a:extLst>
          </p:cNvPr>
          <p:cNvSpPr>
            <a:spLocks noGrp="1"/>
          </p:cNvSpPr>
          <p:nvPr>
            <p:ph idx="1"/>
          </p:nvPr>
        </p:nvSpPr>
        <p:spPr>
          <a:xfrm>
            <a:off x="5140934" y="391886"/>
            <a:ext cx="6298398" cy="6102220"/>
          </a:xfrm>
        </p:spPr>
        <p:txBody>
          <a:bodyPr anchor="ctr">
            <a:normAutofit/>
          </a:bodyPr>
          <a:lstStyle/>
          <a:p>
            <a:pPr>
              <a:spcAft>
                <a:spcPts val="1200"/>
              </a:spcAft>
            </a:pPr>
            <a:r>
              <a:rPr lang="en-US" b="1" dirty="0"/>
              <a:t>Goal 14. </a:t>
            </a:r>
            <a:r>
              <a:rPr lang="en-US" dirty="0"/>
              <a:t>Provide residents and visitors with quality housing, a wide array of housing alternatives designed to promote unique experiences, and year-round housing stock; and promote adequate affordable housing.</a:t>
            </a:r>
          </a:p>
        </p:txBody>
      </p:sp>
    </p:spTree>
    <p:extLst>
      <p:ext uri="{BB962C8B-B14F-4D97-AF65-F5344CB8AC3E}">
        <p14:creationId xmlns:p14="http://schemas.microsoft.com/office/powerpoint/2010/main" val="627238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5546ED57-D17F-0799-08DA-164F28F471F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2769C5-46F1-2998-D9BD-175F1055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0B1423F-B3D5-0C6F-6CA2-1989E7DA55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8FC3482-01BF-E476-16A5-C6F14F52C2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B23F5A9-927C-C5A2-977C-613D5A28C0CF}"/>
              </a:ext>
            </a:extLst>
          </p:cNvPr>
          <p:cNvSpPr>
            <a:spLocks noGrp="1"/>
          </p:cNvSpPr>
          <p:nvPr>
            <p:ph type="title"/>
          </p:nvPr>
        </p:nvSpPr>
        <p:spPr>
          <a:xfrm>
            <a:off x="952108" y="954756"/>
            <a:ext cx="2730414" cy="4946003"/>
          </a:xfrm>
        </p:spPr>
        <p:txBody>
          <a:bodyPr>
            <a:normAutofit fontScale="90000"/>
          </a:bodyPr>
          <a:lstStyle/>
          <a:p>
            <a:r>
              <a:rPr lang="en-US" sz="4200" dirty="0">
                <a:solidFill>
                  <a:srgbClr val="FFFFFF"/>
                </a:solidFill>
              </a:rPr>
              <a:t>General Plan Consistency – June Lake Area Plan Policies Which Favor Case-by-Case Analysis</a:t>
            </a:r>
          </a:p>
        </p:txBody>
      </p:sp>
      <p:sp>
        <p:nvSpPr>
          <p:cNvPr id="14" name="Rectangle 13">
            <a:extLst>
              <a:ext uri="{FF2B5EF4-FFF2-40B4-BE49-F238E27FC236}">
                <a16:creationId xmlns:a16="http://schemas.microsoft.com/office/drawing/2014/main" id="{E040D356-876B-7183-2BD9-090C530F8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428BAC-B584-42B8-4944-8707823459DD}"/>
              </a:ext>
            </a:extLst>
          </p:cNvPr>
          <p:cNvSpPr>
            <a:spLocks noGrp="1"/>
          </p:cNvSpPr>
          <p:nvPr>
            <p:ph idx="1"/>
          </p:nvPr>
        </p:nvSpPr>
        <p:spPr>
          <a:xfrm>
            <a:off x="5140934" y="391886"/>
            <a:ext cx="6298398" cy="6102220"/>
          </a:xfrm>
        </p:spPr>
        <p:txBody>
          <a:bodyPr anchor="ctr">
            <a:normAutofit/>
          </a:bodyPr>
          <a:lstStyle/>
          <a:p>
            <a:r>
              <a:rPr lang="en-US" b="1" dirty="0"/>
              <a:t>Objective 13.M. </a:t>
            </a:r>
            <a:r>
              <a:rPr lang="en-US" dirty="0"/>
              <a:t>To balance the character of single-family residential neighborhoods and the tourist economy, utilize a mix of best practices, creative solutions, and regulatory mechanisms, as guided by public input and engagement, to address the complexity of short-term rentals.</a:t>
            </a:r>
          </a:p>
          <a:p>
            <a:r>
              <a:rPr lang="en-US" b="1" dirty="0"/>
              <a:t>Objective 13.B.</a:t>
            </a:r>
            <a:r>
              <a:rPr lang="en-US" dirty="0"/>
              <a:t> Promote well-planned and functional community development that retains June Lake’s mountain-community character and tourist-oriented economy.</a:t>
            </a:r>
          </a:p>
          <a:p>
            <a:r>
              <a:rPr lang="en-US" b="1" dirty="0"/>
              <a:t>Objective 13.H. </a:t>
            </a:r>
            <a:r>
              <a:rPr lang="en-US" dirty="0"/>
              <a:t>Balance the development of recreational facilities with the adequate provision of public amenities, employee and visitor housing, infrastructure, and circulation facilities.</a:t>
            </a:r>
          </a:p>
        </p:txBody>
      </p:sp>
    </p:spTree>
    <p:extLst>
      <p:ext uri="{BB962C8B-B14F-4D97-AF65-F5344CB8AC3E}">
        <p14:creationId xmlns:p14="http://schemas.microsoft.com/office/powerpoint/2010/main" val="4224711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ACF1E1CB-5816-CA7B-5B48-F371C23AB24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8B32532-F3D1-1073-2510-F0DDBB056A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5E4BA45-80DB-22B5-5E50-F33E6D15CC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B15110-8739-CF12-AE21-045944B69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5F8081D-7055-2516-CB65-CF58ED8306FA}"/>
              </a:ext>
            </a:extLst>
          </p:cNvPr>
          <p:cNvSpPr>
            <a:spLocks noGrp="1"/>
          </p:cNvSpPr>
          <p:nvPr>
            <p:ph type="title"/>
          </p:nvPr>
        </p:nvSpPr>
        <p:spPr>
          <a:xfrm>
            <a:off x="952108" y="954756"/>
            <a:ext cx="2730414" cy="4946003"/>
          </a:xfrm>
        </p:spPr>
        <p:txBody>
          <a:bodyPr>
            <a:normAutofit/>
          </a:bodyPr>
          <a:lstStyle/>
          <a:p>
            <a:r>
              <a:rPr lang="en-US" sz="4200">
                <a:solidFill>
                  <a:srgbClr val="FFFFFF"/>
                </a:solidFill>
              </a:rPr>
              <a:t>General Plan Consistency</a:t>
            </a:r>
            <a:endParaRPr lang="en-US" sz="4200" dirty="0">
              <a:solidFill>
                <a:srgbClr val="FFFFFF"/>
              </a:solidFill>
            </a:endParaRPr>
          </a:p>
        </p:txBody>
      </p:sp>
      <p:sp>
        <p:nvSpPr>
          <p:cNvPr id="14" name="Rectangle 13">
            <a:extLst>
              <a:ext uri="{FF2B5EF4-FFF2-40B4-BE49-F238E27FC236}">
                <a16:creationId xmlns:a16="http://schemas.microsoft.com/office/drawing/2014/main" id="{866DB05C-46DC-F51A-4A3B-43F65BF61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66B8565-00FB-E5AE-3EC2-BBB5F400CA35}"/>
              </a:ext>
            </a:extLst>
          </p:cNvPr>
          <p:cNvSpPr>
            <a:spLocks noGrp="1"/>
          </p:cNvSpPr>
          <p:nvPr>
            <p:ph idx="1"/>
          </p:nvPr>
        </p:nvSpPr>
        <p:spPr>
          <a:xfrm>
            <a:off x="5140934" y="391886"/>
            <a:ext cx="6298398" cy="6102220"/>
          </a:xfrm>
        </p:spPr>
        <p:txBody>
          <a:bodyPr anchor="ctr">
            <a:normAutofit fontScale="92500" lnSpcReduction="10000"/>
          </a:bodyPr>
          <a:lstStyle/>
          <a:p>
            <a:pPr marL="285750" indent="-285750">
              <a:spcBef>
                <a:spcPct val="20000"/>
              </a:spcBef>
              <a:spcAft>
                <a:spcPts val="600"/>
              </a:spcAft>
              <a:buClr>
                <a:schemeClr val="accent1"/>
              </a:buClr>
              <a:buSzPct val="115000"/>
              <a:buFont typeface="Arial"/>
              <a:buChar char="•"/>
            </a:pPr>
            <a:r>
              <a:rPr lang="en-US" sz="3200" dirty="0">
                <a:solidFill>
                  <a:schemeClr val="tx1">
                    <a:lumMod val="85000"/>
                    <a:lumOff val="15000"/>
                  </a:schemeClr>
                </a:solidFill>
              </a:rPr>
              <a:t>Subject property is not presently in compliance with Dark Sky requirements</a:t>
            </a:r>
          </a:p>
          <a:p>
            <a:pPr marL="285750" indent="-285750">
              <a:spcBef>
                <a:spcPct val="20000"/>
              </a:spcBef>
              <a:spcAft>
                <a:spcPts val="600"/>
              </a:spcAft>
              <a:buClr>
                <a:schemeClr val="accent1"/>
              </a:buClr>
              <a:buSzPct val="115000"/>
              <a:buFont typeface="Arial"/>
              <a:buChar char="•"/>
            </a:pPr>
            <a:r>
              <a:rPr lang="en-US" sz="3200" dirty="0"/>
              <a:t>Subject property is not presently compliant with parking standards, but will be compliant once spaces are striped</a:t>
            </a:r>
          </a:p>
          <a:p>
            <a:pPr marL="285750" indent="-285750">
              <a:spcBef>
                <a:spcPct val="20000"/>
              </a:spcBef>
              <a:spcAft>
                <a:spcPts val="600"/>
              </a:spcAft>
              <a:buClr>
                <a:schemeClr val="accent1"/>
              </a:buClr>
              <a:buSzPct val="115000"/>
              <a:buFont typeface="Arial"/>
              <a:buChar char="•"/>
            </a:pPr>
            <a:r>
              <a:rPr lang="en-US" sz="3200" dirty="0">
                <a:solidFill>
                  <a:schemeClr val="tx1">
                    <a:lumMod val="85000"/>
                    <a:lumOff val="15000"/>
                  </a:schemeClr>
                </a:solidFill>
              </a:rPr>
              <a:t>Subject parcel not compliant with lot coverage standards (60%)</a:t>
            </a:r>
          </a:p>
          <a:p>
            <a:pPr marL="285750" indent="-285750">
              <a:spcBef>
                <a:spcPct val="20000"/>
              </a:spcBef>
              <a:spcAft>
                <a:spcPts val="600"/>
              </a:spcAft>
              <a:buClr>
                <a:schemeClr val="accent1"/>
              </a:buClr>
              <a:buSzPct val="115000"/>
              <a:buFont typeface="Arial"/>
              <a:buChar char="•"/>
            </a:pPr>
            <a:r>
              <a:rPr lang="en-US" sz="3200" dirty="0">
                <a:solidFill>
                  <a:schemeClr val="tx1">
                    <a:lumMod val="85000"/>
                    <a:lumOff val="15000"/>
                  </a:schemeClr>
                </a:solidFill>
              </a:rPr>
              <a:t>Subject property is compliant with all other Land Use Element standards, including setbacks, snow storage, etc.</a:t>
            </a:r>
          </a:p>
          <a:p>
            <a:pPr marL="0" indent="0">
              <a:buNone/>
            </a:pPr>
            <a:endParaRPr lang="en-US" u="sng" dirty="0"/>
          </a:p>
        </p:txBody>
      </p:sp>
    </p:spTree>
    <p:extLst>
      <p:ext uri="{BB962C8B-B14F-4D97-AF65-F5344CB8AC3E}">
        <p14:creationId xmlns:p14="http://schemas.microsoft.com/office/powerpoint/2010/main" val="3169280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65EC-D2D1-4BA1-010F-036028E858D0}"/>
              </a:ext>
            </a:extLst>
          </p:cNvPr>
          <p:cNvSpPr>
            <a:spLocks noGrp="1"/>
          </p:cNvSpPr>
          <p:nvPr>
            <p:ph type="title"/>
          </p:nvPr>
        </p:nvSpPr>
        <p:spPr/>
        <p:txBody>
          <a:bodyPr/>
          <a:lstStyle/>
          <a:p>
            <a:r>
              <a:rPr lang="en-US" dirty="0"/>
              <a:t>Dark Sky Compliance</a:t>
            </a:r>
          </a:p>
        </p:txBody>
      </p:sp>
      <p:pic>
        <p:nvPicPr>
          <p:cNvPr id="8" name="Content Placeholder 7">
            <a:extLst>
              <a:ext uri="{FF2B5EF4-FFF2-40B4-BE49-F238E27FC236}">
                <a16:creationId xmlns:a16="http://schemas.microsoft.com/office/drawing/2014/main" id="{E56AA10C-A13B-86A6-74F3-7BA24DA4AD4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rot="5400000">
            <a:off x="4320980" y="3161774"/>
            <a:ext cx="3682053" cy="2246317"/>
          </a:xfrm>
        </p:spPr>
      </p:pic>
      <p:pic>
        <p:nvPicPr>
          <p:cNvPr id="4" name="Picture 3" descr="A picture containing wall, indoor, dirty&#10;&#10;AI-generated content may be incorrect.">
            <a:extLst>
              <a:ext uri="{FF2B5EF4-FFF2-40B4-BE49-F238E27FC236}">
                <a16:creationId xmlns:a16="http://schemas.microsoft.com/office/drawing/2014/main" id="{F8730483-5399-5497-F692-482E236C6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887745" y="3249445"/>
            <a:ext cx="3687932" cy="2076854"/>
          </a:xfrm>
          <a:prstGeom prst="rect">
            <a:avLst/>
          </a:prstGeom>
        </p:spPr>
      </p:pic>
      <p:pic>
        <p:nvPicPr>
          <p:cNvPr id="10" name="Content Placeholder 9">
            <a:extLst>
              <a:ext uri="{FF2B5EF4-FFF2-40B4-BE49-F238E27FC236}">
                <a16:creationId xmlns:a16="http://schemas.microsoft.com/office/drawing/2014/main" id="{78D761CC-EA50-635F-EBD5-0CCB5AC02E36}"/>
              </a:ext>
            </a:extLst>
          </p:cNvPr>
          <p:cNvPicPr>
            <a:picLocks noGrp="1" noChangeAspect="1"/>
          </p:cNvPicPr>
          <p:nvPr>
            <p:ph sz="half" idx="1"/>
          </p:nvPr>
        </p:nvPicPr>
        <p:blipFill>
          <a:blip r:embed="rId5"/>
          <a:stretch>
            <a:fillRect/>
          </a:stretch>
        </p:blipFill>
        <p:spPr>
          <a:xfrm>
            <a:off x="1421861" y="2443906"/>
            <a:ext cx="2722121" cy="3784414"/>
          </a:xfrm>
        </p:spPr>
      </p:pic>
    </p:spTree>
    <p:extLst>
      <p:ext uri="{BB962C8B-B14F-4D97-AF65-F5344CB8AC3E}">
        <p14:creationId xmlns:p14="http://schemas.microsoft.com/office/powerpoint/2010/main" val="2281806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ower line&#10;&#10;AI-generated content may be incorrect.">
            <a:extLst>
              <a:ext uri="{FF2B5EF4-FFF2-40B4-BE49-F238E27FC236}">
                <a16:creationId xmlns:a16="http://schemas.microsoft.com/office/drawing/2014/main" id="{34ED8746-63EF-FEBF-B581-DEFC2DB54B7E}"/>
              </a:ext>
            </a:extLst>
          </p:cNvPr>
          <p:cNvPicPr>
            <a:picLocks noChangeAspect="1"/>
          </p:cNvPicPr>
          <p:nvPr/>
        </p:nvPicPr>
        <p:blipFill>
          <a:blip r:embed="rId4" r:link="rId5">
            <a:extLst>
              <a:ext uri="{28A0092B-C50C-407E-A947-70E740481C1C}">
                <a14:useLocalDpi xmlns:a14="http://schemas.microsoft.com/office/drawing/2010/main" val="0"/>
              </a:ext>
            </a:extLst>
          </a:blip>
          <a:srcRect t="29470" r="1" b="17734"/>
          <a:stretch>
            <a:fillRect/>
          </a:stretch>
        </p:blipFill>
        <p:spPr bwMode="auto">
          <a:xfrm>
            <a:off x="486138" y="488137"/>
            <a:ext cx="11227442" cy="5883295"/>
          </a:xfrm>
          <a:prstGeom prst="rect">
            <a:avLst/>
          </a:prstGeom>
          <a:noFill/>
        </p:spPr>
      </p:pic>
      <p:sp>
        <p:nvSpPr>
          <p:cNvPr id="12" name="Rectangle 11">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4" name="Group 13">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5"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6" name="Picture 15">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7"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8" name="Picture 17">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1616195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8DAC63C7-8F87-EAE9-CB83-5E4E4D08F92E}"/>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9" name="Picture 8">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1" name="Picture 10">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 name="Picture 11">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4" name="Straight Connector 13">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E59A920-3B44-EC7B-7D03-90EECFE0E82A}"/>
              </a:ext>
            </a:extLst>
          </p:cNvPr>
          <p:cNvSpPr>
            <a:spLocks noGrp="1"/>
          </p:cNvSpPr>
          <p:nvPr>
            <p:ph type="title"/>
          </p:nvPr>
        </p:nvSpPr>
        <p:spPr>
          <a:xfrm>
            <a:off x="952108" y="954756"/>
            <a:ext cx="2730414" cy="4946003"/>
          </a:xfrm>
        </p:spPr>
        <p:txBody>
          <a:bodyPr vert="horz" lIns="91440" tIns="45720" rIns="91440" bIns="45720" rtlCol="0" anchor="ctr">
            <a:normAutofit/>
          </a:bodyPr>
          <a:lstStyle/>
          <a:p>
            <a:r>
              <a:rPr lang="en-US" sz="4100">
                <a:solidFill>
                  <a:srgbClr val="FFFFFF"/>
                </a:solidFill>
              </a:rPr>
              <a:t>Project Description</a:t>
            </a:r>
          </a:p>
        </p:txBody>
      </p:sp>
      <p:sp>
        <p:nvSpPr>
          <p:cNvPr id="22" name="Rectangle 21">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97E761C-3B70-1694-C863-695CCBDC8440}"/>
              </a:ext>
            </a:extLst>
          </p:cNvPr>
          <p:cNvSpPr txBox="1"/>
          <p:nvPr/>
        </p:nvSpPr>
        <p:spPr>
          <a:xfrm>
            <a:off x="5334468" y="1146339"/>
            <a:ext cx="5953630" cy="5405968"/>
          </a:xfrm>
          <a:prstGeom prst="rect">
            <a:avLst/>
          </a:prstGeom>
        </p:spPr>
        <p:txBody>
          <a:bodyPr vert="horz" lIns="91440" tIns="45720" rIns="91440" bIns="45720" rtlCol="0" anchor="ctr">
            <a:normAutofit fontScale="92500"/>
          </a:bodyPr>
          <a:lstStyle/>
          <a:p>
            <a:pPr marL="285750" indent="-285750">
              <a:spcBef>
                <a:spcPct val="20000"/>
              </a:spcBef>
              <a:spcAft>
                <a:spcPts val="600"/>
              </a:spcAft>
              <a:buClr>
                <a:schemeClr val="accent1"/>
              </a:buClr>
              <a:buSzPct val="115000"/>
              <a:buFont typeface="Arial"/>
              <a:buChar char="•"/>
            </a:pPr>
            <a:r>
              <a:rPr lang="en-US" sz="2800" b="1" dirty="0">
                <a:solidFill>
                  <a:schemeClr val="tx1">
                    <a:lumMod val="85000"/>
                    <a:lumOff val="15000"/>
                  </a:schemeClr>
                </a:solidFill>
              </a:rPr>
              <a:t>Location: </a:t>
            </a:r>
            <a:r>
              <a:rPr lang="en-US" sz="2800" dirty="0">
                <a:solidFill>
                  <a:schemeClr val="tx1">
                    <a:lumMod val="85000"/>
                    <a:lumOff val="15000"/>
                  </a:schemeClr>
                </a:solidFill>
              </a:rPr>
              <a:t>34 Foster Avenue, June Lake, CA</a:t>
            </a:r>
          </a:p>
          <a:p>
            <a:pPr marL="285750" indent="-285750">
              <a:spcBef>
                <a:spcPct val="20000"/>
              </a:spcBef>
              <a:spcAft>
                <a:spcPts val="600"/>
              </a:spcAft>
              <a:buClr>
                <a:schemeClr val="accent1"/>
              </a:buClr>
              <a:buSzPct val="115000"/>
              <a:buFont typeface="Arial"/>
              <a:buChar char="•"/>
            </a:pPr>
            <a:r>
              <a:rPr lang="en-US" sz="2800" b="1" dirty="0">
                <a:solidFill>
                  <a:schemeClr val="tx1">
                    <a:lumMod val="85000"/>
                    <a:lumOff val="15000"/>
                  </a:schemeClr>
                </a:solidFill>
              </a:rPr>
              <a:t>Land Use Designation: </a:t>
            </a:r>
            <a:r>
              <a:rPr lang="en-US" sz="2800" dirty="0">
                <a:solidFill>
                  <a:schemeClr val="tx1">
                    <a:lumMod val="85000"/>
                    <a:lumOff val="15000"/>
                  </a:schemeClr>
                </a:solidFill>
              </a:rPr>
              <a:t>Mixed Use (MU)</a:t>
            </a:r>
          </a:p>
          <a:p>
            <a:pPr marL="285750" indent="-285750">
              <a:spcBef>
                <a:spcPct val="20000"/>
              </a:spcBef>
              <a:spcAft>
                <a:spcPts val="600"/>
              </a:spcAft>
              <a:buClr>
                <a:schemeClr val="accent1"/>
              </a:buClr>
              <a:buSzPct val="115000"/>
              <a:buFont typeface="Arial"/>
              <a:buChar char="•"/>
            </a:pPr>
            <a:r>
              <a:rPr lang="en-US" sz="2800" b="1" dirty="0">
                <a:solidFill>
                  <a:schemeClr val="tx1">
                    <a:lumMod val="85000"/>
                    <a:lumOff val="15000"/>
                  </a:schemeClr>
                </a:solidFill>
              </a:rPr>
              <a:t>Parcel Size: </a:t>
            </a:r>
            <a:r>
              <a:rPr lang="en-US" sz="2800" dirty="0">
                <a:solidFill>
                  <a:schemeClr val="tx1">
                    <a:lumMod val="85000"/>
                    <a:lumOff val="15000"/>
                  </a:schemeClr>
                </a:solidFill>
              </a:rPr>
              <a:t>0.23 acres (10,000 sq. ft.)</a:t>
            </a:r>
          </a:p>
          <a:p>
            <a:pPr marL="285750" indent="-285750">
              <a:spcBef>
                <a:spcPct val="20000"/>
              </a:spcBef>
              <a:spcAft>
                <a:spcPts val="600"/>
              </a:spcAft>
              <a:buClr>
                <a:schemeClr val="accent1"/>
              </a:buClr>
              <a:buSzPct val="115000"/>
              <a:buFont typeface="Arial"/>
              <a:buChar char="•"/>
            </a:pPr>
            <a:r>
              <a:rPr lang="en-US" sz="2800" b="1" dirty="0">
                <a:solidFill>
                  <a:schemeClr val="tx1">
                    <a:lumMod val="85000"/>
                    <a:lumOff val="15000"/>
                  </a:schemeClr>
                </a:solidFill>
              </a:rPr>
              <a:t>Proposed Project: </a:t>
            </a:r>
            <a:r>
              <a:rPr lang="en-US" sz="2800" dirty="0">
                <a:solidFill>
                  <a:schemeClr val="tx1">
                    <a:lumMod val="85000"/>
                    <a:lumOff val="15000"/>
                  </a:schemeClr>
                </a:solidFill>
              </a:rPr>
              <a:t>Transient Rental permit for two of four units located at the project location. (All four units are presently vacant.)</a:t>
            </a:r>
          </a:p>
          <a:p>
            <a:pPr marL="742950" lvl="1" indent="-285750">
              <a:spcBef>
                <a:spcPct val="20000"/>
              </a:spcBef>
              <a:spcAft>
                <a:spcPts val="600"/>
              </a:spcAft>
              <a:buClr>
                <a:schemeClr val="accent1"/>
              </a:buClr>
              <a:buSzPct val="115000"/>
              <a:buFont typeface="Arial"/>
              <a:buChar char="•"/>
            </a:pPr>
            <a:r>
              <a:rPr lang="en-US" sz="2800" dirty="0">
                <a:solidFill>
                  <a:schemeClr val="tx1">
                    <a:lumMod val="85000"/>
                    <a:lumOff val="15000"/>
                  </a:schemeClr>
                </a:solidFill>
              </a:rPr>
              <a:t>Applicant intends to utilize a local property manager for transient rentals</a:t>
            </a:r>
          </a:p>
          <a:p>
            <a:pPr marL="285750" indent="-285750">
              <a:spcBef>
                <a:spcPct val="20000"/>
              </a:spcBef>
              <a:spcAft>
                <a:spcPts val="600"/>
              </a:spcAft>
              <a:buClr>
                <a:schemeClr val="accent1"/>
              </a:buClr>
              <a:buSzPct val="115000"/>
              <a:buFont typeface="Arial"/>
              <a:buChar char="•"/>
            </a:pPr>
            <a:endParaRPr lang="en-US" dirty="0">
              <a:solidFill>
                <a:schemeClr val="tx1">
                  <a:lumMod val="85000"/>
                  <a:lumOff val="15000"/>
                </a:schemeClr>
              </a:solidFill>
            </a:endParaRPr>
          </a:p>
        </p:txBody>
      </p:sp>
    </p:spTree>
    <p:extLst>
      <p:ext uri="{BB962C8B-B14F-4D97-AF65-F5344CB8AC3E}">
        <p14:creationId xmlns:p14="http://schemas.microsoft.com/office/powerpoint/2010/main" val="29112680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DC3FE363-8D28-8D21-015E-661D3B191012}"/>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D6161FF-F175-6610-3CF8-D214FF8FD0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12A4985-7116-9EEE-1941-8D7B92F6B2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5A4AC20-C9A2-C53C-EBB7-A14BF088B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7437D03-3782-976D-13C8-030C13F65892}"/>
              </a:ext>
            </a:extLst>
          </p:cNvPr>
          <p:cNvSpPr>
            <a:spLocks noGrp="1"/>
          </p:cNvSpPr>
          <p:nvPr>
            <p:ph type="title"/>
          </p:nvPr>
        </p:nvSpPr>
        <p:spPr>
          <a:xfrm>
            <a:off x="952108" y="954756"/>
            <a:ext cx="2730414" cy="4946003"/>
          </a:xfrm>
        </p:spPr>
        <p:txBody>
          <a:bodyPr>
            <a:normAutofit/>
          </a:bodyPr>
          <a:lstStyle/>
          <a:p>
            <a:r>
              <a:rPr lang="en-US" sz="4200" dirty="0">
                <a:solidFill>
                  <a:srgbClr val="FFFFFF"/>
                </a:solidFill>
              </a:rPr>
              <a:t>General Plan Consistency - Parking</a:t>
            </a:r>
          </a:p>
        </p:txBody>
      </p:sp>
      <p:sp>
        <p:nvSpPr>
          <p:cNvPr id="14" name="Rectangle 13">
            <a:extLst>
              <a:ext uri="{FF2B5EF4-FFF2-40B4-BE49-F238E27FC236}">
                <a16:creationId xmlns:a16="http://schemas.microsoft.com/office/drawing/2014/main" id="{45CCF915-F670-3E26-FE59-93F5D2C02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0E9CDCD-CDB7-E079-BA9C-4DB5AE436397}"/>
              </a:ext>
            </a:extLst>
          </p:cNvPr>
          <p:cNvSpPr>
            <a:spLocks noGrp="1"/>
          </p:cNvSpPr>
          <p:nvPr>
            <p:ph idx="1"/>
          </p:nvPr>
        </p:nvSpPr>
        <p:spPr>
          <a:xfrm>
            <a:off x="5140934" y="391886"/>
            <a:ext cx="6298398" cy="6102220"/>
          </a:xfrm>
        </p:spPr>
        <p:txBody>
          <a:bodyPr anchor="ctr">
            <a:normAutofit/>
          </a:bodyPr>
          <a:lstStyle/>
          <a:p>
            <a:pPr marL="0" indent="0">
              <a:buNone/>
            </a:pPr>
            <a:r>
              <a:rPr lang="en-US" sz="3200" u="sng" dirty="0"/>
              <a:t>Requirements</a:t>
            </a:r>
          </a:p>
          <a:p>
            <a:r>
              <a:rPr lang="en-US" sz="3200" dirty="0"/>
              <a:t>10 parking spaces</a:t>
            </a:r>
          </a:p>
          <a:p>
            <a:pPr lvl="1"/>
            <a:r>
              <a:rPr lang="en-US" sz="2800" dirty="0"/>
              <a:t>4 for transient rentals</a:t>
            </a:r>
          </a:p>
          <a:p>
            <a:pPr lvl="1"/>
            <a:r>
              <a:rPr lang="en-US" sz="2800" dirty="0"/>
              <a:t>4 for long-term tenants</a:t>
            </a:r>
          </a:p>
          <a:p>
            <a:pPr lvl="1"/>
            <a:r>
              <a:rPr lang="en-US" sz="2800" dirty="0"/>
              <a:t>2 for guests of long-term tenants</a:t>
            </a:r>
          </a:p>
          <a:p>
            <a:r>
              <a:rPr lang="en-US" sz="3200" dirty="0"/>
              <a:t>Parking space dimensions of 10’ x 20’</a:t>
            </a:r>
          </a:p>
          <a:p>
            <a:r>
              <a:rPr lang="en-US" sz="3200" dirty="0"/>
              <a:t>All spaces must be paved and striped</a:t>
            </a:r>
            <a:endParaRPr lang="en-US" dirty="0"/>
          </a:p>
        </p:txBody>
      </p:sp>
    </p:spTree>
    <p:extLst>
      <p:ext uri="{BB962C8B-B14F-4D97-AF65-F5344CB8AC3E}">
        <p14:creationId xmlns:p14="http://schemas.microsoft.com/office/powerpoint/2010/main" val="2255628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F6D6A089-ED93-206B-B091-18BCC0E70E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5A5F1A0-B174-DAE2-A1B2-6391A292075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209022" y="680937"/>
            <a:ext cx="9805481" cy="5515582"/>
          </a:xfrm>
          <a:prstGeom prst="rect">
            <a:avLst/>
          </a:prstGeom>
          <a:noFill/>
        </p:spPr>
      </p:pic>
    </p:spTree>
    <p:extLst>
      <p:ext uri="{BB962C8B-B14F-4D97-AF65-F5344CB8AC3E}">
        <p14:creationId xmlns:p14="http://schemas.microsoft.com/office/powerpoint/2010/main" val="3144174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B4B82D-A989-40D8-A457-F1D9C0345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4E99EC7-4ECA-46FD-A4EE-C28A8AC673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5736" y="28937"/>
            <a:ext cx="12188825" cy="6856214"/>
          </a:xfrm>
          <a:prstGeom prst="rect">
            <a:avLst/>
          </a:prstGeom>
        </p:spPr>
      </p:pic>
      <p:grpSp>
        <p:nvGrpSpPr>
          <p:cNvPr id="12" name="Group 11">
            <a:extLst>
              <a:ext uri="{FF2B5EF4-FFF2-40B4-BE49-F238E27FC236}">
                <a16:creationId xmlns:a16="http://schemas.microsoft.com/office/drawing/2014/main" id="{67034349-EB95-4DEC-941A-A5BEB23CCC1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3" name="Rounded Rectangle 21">
              <a:extLst>
                <a:ext uri="{FF2B5EF4-FFF2-40B4-BE49-F238E27FC236}">
                  <a16:creationId xmlns:a16="http://schemas.microsoft.com/office/drawing/2014/main" id="{4ED14EF1-39B3-426A-842A-CEA137A65D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4" name="Picture 13">
              <a:extLst>
                <a:ext uri="{FF2B5EF4-FFF2-40B4-BE49-F238E27FC236}">
                  <a16:creationId xmlns:a16="http://schemas.microsoft.com/office/drawing/2014/main" id="{20BA46E3-54EA-491A-BDC2-C9A945118E5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5" name="Rounded Rectangle 27">
              <a:extLst>
                <a:ext uri="{FF2B5EF4-FFF2-40B4-BE49-F238E27FC236}">
                  <a16:creationId xmlns:a16="http://schemas.microsoft.com/office/drawing/2014/main" id="{BC6C1592-02CC-4EA4-9A0E-7BE7C1ED8B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srgbClr val="171717">
                  <a:alpha val="82745"/>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6" name="Picture 15">
              <a:extLst>
                <a:ext uri="{FF2B5EF4-FFF2-40B4-BE49-F238E27FC236}">
                  <a16:creationId xmlns:a16="http://schemas.microsoft.com/office/drawing/2014/main" id="{367E44A5-FAF8-4D81-90C9-CFD68F1A131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pic>
        <p:nvPicPr>
          <p:cNvPr id="4" name="Picture 3">
            <a:extLst>
              <a:ext uri="{FF2B5EF4-FFF2-40B4-BE49-F238E27FC236}">
                <a16:creationId xmlns:a16="http://schemas.microsoft.com/office/drawing/2014/main" id="{73EC7E86-1EAC-7A1D-A227-93BB073F4659}"/>
              </a:ext>
            </a:extLst>
          </p:cNvPr>
          <p:cNvPicPr>
            <a:picLocks noChangeAspect="1"/>
          </p:cNvPicPr>
          <p:nvPr/>
        </p:nvPicPr>
        <p:blipFill>
          <a:blip r:embed="rId6"/>
          <a:stretch>
            <a:fillRect/>
          </a:stretch>
        </p:blipFill>
        <p:spPr>
          <a:xfrm>
            <a:off x="647150" y="1001949"/>
            <a:ext cx="10832182" cy="4824919"/>
          </a:xfrm>
          <a:prstGeom prst="rect">
            <a:avLst/>
          </a:prstGeom>
        </p:spPr>
      </p:pic>
    </p:spTree>
    <p:extLst>
      <p:ext uri="{BB962C8B-B14F-4D97-AF65-F5344CB8AC3E}">
        <p14:creationId xmlns:p14="http://schemas.microsoft.com/office/powerpoint/2010/main" val="28032798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30EF36ED-2ABF-DA4C-7C16-35D96BD3976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2CA247-452A-732A-6B13-90B5DC3DC7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4DF07B-2F08-2441-6FA0-FC8D11582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D64554D-EA07-3F29-E218-043DDD2FD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81A5CE6-5908-2124-B0BB-3528630BB0EC}"/>
              </a:ext>
            </a:extLst>
          </p:cNvPr>
          <p:cNvSpPr>
            <a:spLocks noGrp="1"/>
          </p:cNvSpPr>
          <p:nvPr>
            <p:ph type="title"/>
          </p:nvPr>
        </p:nvSpPr>
        <p:spPr>
          <a:xfrm>
            <a:off x="952108" y="954756"/>
            <a:ext cx="2730414" cy="4946003"/>
          </a:xfrm>
        </p:spPr>
        <p:txBody>
          <a:bodyPr>
            <a:normAutofit/>
          </a:bodyPr>
          <a:lstStyle/>
          <a:p>
            <a:r>
              <a:rPr lang="en-US" sz="4200" dirty="0">
                <a:solidFill>
                  <a:srgbClr val="FFFFFF"/>
                </a:solidFill>
              </a:rPr>
              <a:t>General Plan Consistency - Parking</a:t>
            </a:r>
          </a:p>
        </p:txBody>
      </p:sp>
      <p:sp>
        <p:nvSpPr>
          <p:cNvPr id="14" name="Rectangle 13">
            <a:extLst>
              <a:ext uri="{FF2B5EF4-FFF2-40B4-BE49-F238E27FC236}">
                <a16:creationId xmlns:a16="http://schemas.microsoft.com/office/drawing/2014/main" id="{97412B5D-7AB1-C17B-8254-5CEF01C1A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5DAA462-2AE4-680A-1FE1-798CCBAFF297}"/>
              </a:ext>
            </a:extLst>
          </p:cNvPr>
          <p:cNvSpPr>
            <a:spLocks noGrp="1"/>
          </p:cNvSpPr>
          <p:nvPr>
            <p:ph idx="1"/>
          </p:nvPr>
        </p:nvSpPr>
        <p:spPr>
          <a:xfrm>
            <a:off x="5140934" y="391886"/>
            <a:ext cx="6298398" cy="6102220"/>
          </a:xfrm>
        </p:spPr>
        <p:txBody>
          <a:bodyPr anchor="ctr">
            <a:normAutofit/>
          </a:bodyPr>
          <a:lstStyle/>
          <a:p>
            <a:pPr marL="0" indent="0">
              <a:buNone/>
            </a:pPr>
            <a:r>
              <a:rPr lang="en-US" u="sng" dirty="0"/>
              <a:t>Conditions of Approval to Ensure Compliance with Mono County Parking Standards:</a:t>
            </a:r>
          </a:p>
          <a:p>
            <a:r>
              <a:rPr lang="en-US" dirty="0"/>
              <a:t>#4 – Minimum of 10 parking spaces, delineated with striping in accordance with Figure 06.010 of the MCGP LUE (which shows minimum space dimensions of 10’ x 20’)</a:t>
            </a:r>
          </a:p>
          <a:p>
            <a:r>
              <a:rPr lang="en-US" dirty="0"/>
              <a:t>#5 – Two spaces designated for each transient rental unit with signage identifying the spaces</a:t>
            </a:r>
          </a:p>
          <a:p>
            <a:r>
              <a:rPr lang="en-US" dirty="0"/>
              <a:t>#6 – Maximum of two vehicles per transient rental unit, or four vehicles in total, allowed to park at the project site</a:t>
            </a:r>
          </a:p>
          <a:p>
            <a:r>
              <a:rPr lang="en-US" dirty="0"/>
              <a:t>#7 – No off-site or street parking</a:t>
            </a:r>
          </a:p>
          <a:p>
            <a:endParaRPr lang="en-US" dirty="0"/>
          </a:p>
        </p:txBody>
      </p:sp>
    </p:spTree>
    <p:extLst>
      <p:ext uri="{BB962C8B-B14F-4D97-AF65-F5344CB8AC3E}">
        <p14:creationId xmlns:p14="http://schemas.microsoft.com/office/powerpoint/2010/main" val="223794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D5CC348A-1189-41AD-CEBA-0FC9D28717A0}"/>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1806CA-A7BF-4483-70AB-3EDB9C136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AEC1CE7-0AAB-3DEB-DBEA-FEA5040D89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AA1F5C1-A386-16CB-2B13-2D3E03144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257CFB9-9178-8E05-DF5A-F44FE6E0A41D}"/>
              </a:ext>
            </a:extLst>
          </p:cNvPr>
          <p:cNvSpPr>
            <a:spLocks noGrp="1"/>
          </p:cNvSpPr>
          <p:nvPr>
            <p:ph type="title"/>
          </p:nvPr>
        </p:nvSpPr>
        <p:spPr>
          <a:xfrm>
            <a:off x="952108" y="954756"/>
            <a:ext cx="2730414" cy="4946003"/>
          </a:xfrm>
        </p:spPr>
        <p:txBody>
          <a:bodyPr>
            <a:normAutofit/>
          </a:bodyPr>
          <a:lstStyle/>
          <a:p>
            <a:r>
              <a:rPr lang="en-US" sz="4200" dirty="0">
                <a:solidFill>
                  <a:srgbClr val="FFFFFF"/>
                </a:solidFill>
              </a:rPr>
              <a:t>General Plan Consistency - Setbacks</a:t>
            </a:r>
          </a:p>
        </p:txBody>
      </p:sp>
      <p:sp>
        <p:nvSpPr>
          <p:cNvPr id="14" name="Rectangle 13">
            <a:extLst>
              <a:ext uri="{FF2B5EF4-FFF2-40B4-BE49-F238E27FC236}">
                <a16:creationId xmlns:a16="http://schemas.microsoft.com/office/drawing/2014/main" id="{3DB79676-732F-1F29-365C-0563DFFF5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1D38574-5589-D2DF-CCC9-1550099B8D04}"/>
              </a:ext>
            </a:extLst>
          </p:cNvPr>
          <p:cNvSpPr>
            <a:spLocks noGrp="1"/>
          </p:cNvSpPr>
          <p:nvPr>
            <p:ph idx="1"/>
          </p:nvPr>
        </p:nvSpPr>
        <p:spPr>
          <a:xfrm>
            <a:off x="5140934" y="391886"/>
            <a:ext cx="6298398" cy="6102220"/>
          </a:xfrm>
        </p:spPr>
        <p:txBody>
          <a:bodyPr anchor="ctr">
            <a:normAutofit/>
          </a:bodyPr>
          <a:lstStyle/>
          <a:p>
            <a:r>
              <a:rPr lang="en-US" dirty="0"/>
              <a:t>In the 2022 hearing, rear setbacks and a shed within the side setbacks were issues</a:t>
            </a:r>
          </a:p>
          <a:p>
            <a:r>
              <a:rPr lang="en-US" dirty="0"/>
              <a:t>As of June 2025, it appears the setback issues have been cleared up</a:t>
            </a:r>
          </a:p>
          <a:p>
            <a:pPr lvl="1"/>
            <a:r>
              <a:rPr lang="en-US" dirty="0"/>
              <a:t>Shed within side setback has been removed</a:t>
            </a:r>
          </a:p>
          <a:p>
            <a:pPr lvl="1"/>
            <a:r>
              <a:rPr lang="en-US" dirty="0"/>
              <a:t>Fence has been installed along rear property line</a:t>
            </a:r>
          </a:p>
          <a:p>
            <a:pPr lvl="1"/>
            <a:r>
              <a:rPr lang="en-US" dirty="0"/>
              <a:t>CDD staff ran into neighbors and confirmed there are no longer concerns regarding rear property line.</a:t>
            </a:r>
          </a:p>
          <a:p>
            <a:r>
              <a:rPr lang="en-US" dirty="0"/>
              <a:t>Subject parcel meets rear setback requirements with six inches to spare</a:t>
            </a:r>
          </a:p>
          <a:p>
            <a:r>
              <a:rPr lang="en-US" dirty="0"/>
              <a:t>All other setback requirements are also met.</a:t>
            </a:r>
          </a:p>
        </p:txBody>
      </p:sp>
    </p:spTree>
    <p:extLst>
      <p:ext uri="{BB962C8B-B14F-4D97-AF65-F5344CB8AC3E}">
        <p14:creationId xmlns:p14="http://schemas.microsoft.com/office/powerpoint/2010/main" val="648557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B835E3C8-D600-F50F-0A58-4D012803F0C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E9E8B77-ECBB-ADF2-B3E3-BFB18450F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6B4F0E-0661-8AE9-AC62-94BF64C312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195C8D4-43DE-9E32-0031-87E374C756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779E8C1-0D8F-7EF7-BDD6-BCC7ABC1C285}"/>
              </a:ext>
            </a:extLst>
          </p:cNvPr>
          <p:cNvSpPr>
            <a:spLocks noGrp="1"/>
          </p:cNvSpPr>
          <p:nvPr>
            <p:ph type="title"/>
          </p:nvPr>
        </p:nvSpPr>
        <p:spPr>
          <a:xfrm>
            <a:off x="952108" y="954756"/>
            <a:ext cx="2730414" cy="4946003"/>
          </a:xfrm>
        </p:spPr>
        <p:txBody>
          <a:bodyPr>
            <a:normAutofit/>
          </a:bodyPr>
          <a:lstStyle/>
          <a:p>
            <a:r>
              <a:rPr lang="en-US" sz="4200" dirty="0">
                <a:solidFill>
                  <a:srgbClr val="FFFFFF"/>
                </a:solidFill>
              </a:rPr>
              <a:t>General Plan Consistency – Setbacks </a:t>
            </a:r>
            <a:r>
              <a:rPr lang="en-US" sz="3600" dirty="0">
                <a:solidFill>
                  <a:srgbClr val="FFFFFF"/>
                </a:solidFill>
              </a:rPr>
              <a:t>(rear property line)</a:t>
            </a:r>
            <a:endParaRPr lang="en-US" sz="4200" dirty="0">
              <a:solidFill>
                <a:srgbClr val="FFFFFF"/>
              </a:solidFill>
            </a:endParaRPr>
          </a:p>
        </p:txBody>
      </p:sp>
      <p:sp>
        <p:nvSpPr>
          <p:cNvPr id="14" name="Rectangle 13">
            <a:extLst>
              <a:ext uri="{FF2B5EF4-FFF2-40B4-BE49-F238E27FC236}">
                <a16:creationId xmlns:a16="http://schemas.microsoft.com/office/drawing/2014/main" id="{87439BDF-5B5C-9512-E141-885B5D8D91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DF9A359-71BA-3A06-F9AD-F0339084B466}"/>
              </a:ext>
            </a:extLst>
          </p:cNvPr>
          <p:cNvPicPr>
            <a:picLocks noGrp="1" noChangeAspect="1"/>
          </p:cNvPicPr>
          <p:nvPr>
            <p:ph idx="1"/>
          </p:nvPr>
        </p:nvPicPr>
        <p:blipFill>
          <a:blip r:embed="rId4"/>
          <a:stretch>
            <a:fillRect/>
          </a:stretch>
        </p:blipFill>
        <p:spPr>
          <a:xfrm>
            <a:off x="8531084" y="567659"/>
            <a:ext cx="3434282" cy="6102350"/>
          </a:xfrm>
          <a:prstGeom prst="rect">
            <a:avLst/>
          </a:prstGeom>
        </p:spPr>
      </p:pic>
      <p:pic>
        <p:nvPicPr>
          <p:cNvPr id="7" name="Picture 6" descr="A picture containing grass, outdoor, building, dirt&#10;&#10;AI-generated content may be incorrect.">
            <a:extLst>
              <a:ext uri="{FF2B5EF4-FFF2-40B4-BE49-F238E27FC236}">
                <a16:creationId xmlns:a16="http://schemas.microsoft.com/office/drawing/2014/main" id="{22C98686-72EC-8E74-3264-CE7EC809BD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8801" y="567659"/>
            <a:ext cx="3295650" cy="6096000"/>
          </a:xfrm>
          <a:prstGeom prst="rect">
            <a:avLst/>
          </a:prstGeom>
        </p:spPr>
      </p:pic>
      <p:sp>
        <p:nvSpPr>
          <p:cNvPr id="9" name="TextBox 8">
            <a:extLst>
              <a:ext uri="{FF2B5EF4-FFF2-40B4-BE49-F238E27FC236}">
                <a16:creationId xmlns:a16="http://schemas.microsoft.com/office/drawing/2014/main" id="{42DD8621-ACF0-5FA1-5DA7-E2EF6F978342}"/>
              </a:ext>
            </a:extLst>
          </p:cNvPr>
          <p:cNvSpPr txBox="1"/>
          <p:nvPr/>
        </p:nvSpPr>
        <p:spPr>
          <a:xfrm>
            <a:off x="6294885" y="194341"/>
            <a:ext cx="964642" cy="369332"/>
          </a:xfrm>
          <a:prstGeom prst="rect">
            <a:avLst/>
          </a:prstGeom>
          <a:noFill/>
        </p:spPr>
        <p:txBody>
          <a:bodyPr wrap="square" rtlCol="0">
            <a:spAutoFit/>
          </a:bodyPr>
          <a:lstStyle/>
          <a:p>
            <a:r>
              <a:rPr lang="en-US" b="1" u="sng" dirty="0"/>
              <a:t>2022</a:t>
            </a:r>
          </a:p>
        </p:txBody>
      </p:sp>
      <p:sp>
        <p:nvSpPr>
          <p:cNvPr id="11" name="TextBox 10">
            <a:extLst>
              <a:ext uri="{FF2B5EF4-FFF2-40B4-BE49-F238E27FC236}">
                <a16:creationId xmlns:a16="http://schemas.microsoft.com/office/drawing/2014/main" id="{355303F5-C468-1D4E-8AA2-B34DDC92E27A}"/>
              </a:ext>
            </a:extLst>
          </p:cNvPr>
          <p:cNvSpPr txBox="1"/>
          <p:nvPr/>
        </p:nvSpPr>
        <p:spPr>
          <a:xfrm>
            <a:off x="9945040" y="204860"/>
            <a:ext cx="1326383" cy="369332"/>
          </a:xfrm>
          <a:prstGeom prst="rect">
            <a:avLst/>
          </a:prstGeom>
          <a:noFill/>
        </p:spPr>
        <p:txBody>
          <a:bodyPr wrap="square" rtlCol="0">
            <a:spAutoFit/>
          </a:bodyPr>
          <a:lstStyle/>
          <a:p>
            <a:r>
              <a:rPr lang="en-US" b="1" u="sng" dirty="0"/>
              <a:t>2025</a:t>
            </a:r>
          </a:p>
        </p:txBody>
      </p:sp>
    </p:spTree>
    <p:extLst>
      <p:ext uri="{BB962C8B-B14F-4D97-AF65-F5344CB8AC3E}">
        <p14:creationId xmlns:p14="http://schemas.microsoft.com/office/powerpoint/2010/main" val="22863492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9E3A1156-BB8D-1991-278D-D484AD8B5F7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993409E-18D2-A53B-5B25-7078BC0823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AB64A52-0CEC-191A-300B-F866653224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BA6B7B-D171-8068-A6E4-BC980ABEE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D86C434A-050E-6ECC-FFD0-BDE2D067A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5FF184E-EB67-420E-E683-6D55E644A180}"/>
              </a:ext>
            </a:extLst>
          </p:cNvPr>
          <p:cNvSpPr txBox="1"/>
          <p:nvPr/>
        </p:nvSpPr>
        <p:spPr>
          <a:xfrm>
            <a:off x="6335026" y="500454"/>
            <a:ext cx="964642" cy="369332"/>
          </a:xfrm>
          <a:prstGeom prst="rect">
            <a:avLst/>
          </a:prstGeom>
          <a:noFill/>
        </p:spPr>
        <p:txBody>
          <a:bodyPr wrap="square" rtlCol="0">
            <a:spAutoFit/>
          </a:bodyPr>
          <a:lstStyle/>
          <a:p>
            <a:r>
              <a:rPr lang="en-US" b="1" u="sng" dirty="0"/>
              <a:t>2022</a:t>
            </a:r>
          </a:p>
        </p:txBody>
      </p:sp>
      <p:sp>
        <p:nvSpPr>
          <p:cNvPr id="11" name="TextBox 10">
            <a:extLst>
              <a:ext uri="{FF2B5EF4-FFF2-40B4-BE49-F238E27FC236}">
                <a16:creationId xmlns:a16="http://schemas.microsoft.com/office/drawing/2014/main" id="{DECEDF45-A3D5-2B85-DD47-12CC2C2A9153}"/>
              </a:ext>
            </a:extLst>
          </p:cNvPr>
          <p:cNvSpPr txBox="1"/>
          <p:nvPr/>
        </p:nvSpPr>
        <p:spPr>
          <a:xfrm>
            <a:off x="9926187" y="483021"/>
            <a:ext cx="1326383" cy="369332"/>
          </a:xfrm>
          <a:prstGeom prst="rect">
            <a:avLst/>
          </a:prstGeom>
          <a:noFill/>
        </p:spPr>
        <p:txBody>
          <a:bodyPr wrap="square" rtlCol="0">
            <a:spAutoFit/>
          </a:bodyPr>
          <a:lstStyle/>
          <a:p>
            <a:r>
              <a:rPr lang="en-US" b="1" u="sng" dirty="0"/>
              <a:t>2025</a:t>
            </a:r>
          </a:p>
        </p:txBody>
      </p:sp>
      <p:pic>
        <p:nvPicPr>
          <p:cNvPr id="13" name="Picture 12" descr="A picture containing outdoor, ground, house&#10;&#10;AI-generated content may be incorrect.">
            <a:extLst>
              <a:ext uri="{FF2B5EF4-FFF2-40B4-BE49-F238E27FC236}">
                <a16:creationId xmlns:a16="http://schemas.microsoft.com/office/drawing/2014/main" id="{AE6E92D4-A2F5-584E-8D45-EF0FD5C6C8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582" y="869786"/>
            <a:ext cx="3305589" cy="5352706"/>
          </a:xfrm>
          <a:prstGeom prst="rect">
            <a:avLst/>
          </a:prstGeom>
        </p:spPr>
      </p:pic>
      <p:pic>
        <p:nvPicPr>
          <p:cNvPr id="18" name="Picture 17" descr="A picture containing outdoor, ground, building, area&#10;&#10;AI-generated content may be incorrect.">
            <a:extLst>
              <a:ext uri="{FF2B5EF4-FFF2-40B4-BE49-F238E27FC236}">
                <a16:creationId xmlns:a16="http://schemas.microsoft.com/office/drawing/2014/main" id="{E02A41CF-E6CE-A424-9EFF-A1A86B5751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5791" y="869786"/>
            <a:ext cx="3305589" cy="5320527"/>
          </a:xfrm>
          <a:prstGeom prst="rect">
            <a:avLst/>
          </a:prstGeom>
        </p:spPr>
      </p:pic>
      <p:sp>
        <p:nvSpPr>
          <p:cNvPr id="21" name="TextBox 20">
            <a:extLst>
              <a:ext uri="{FF2B5EF4-FFF2-40B4-BE49-F238E27FC236}">
                <a16:creationId xmlns:a16="http://schemas.microsoft.com/office/drawing/2014/main" id="{A3765453-86C6-1395-8A2A-A573C7F8CA8D}"/>
              </a:ext>
            </a:extLst>
          </p:cNvPr>
          <p:cNvSpPr txBox="1"/>
          <p:nvPr/>
        </p:nvSpPr>
        <p:spPr>
          <a:xfrm>
            <a:off x="903348" y="1623423"/>
            <a:ext cx="2847600" cy="3231654"/>
          </a:xfrm>
          <a:prstGeom prst="rect">
            <a:avLst/>
          </a:prstGeom>
          <a:noFill/>
        </p:spPr>
        <p:txBody>
          <a:bodyPr wrap="square" rtlCol="0" anchor="ctr">
            <a:spAutoFit/>
          </a:bodyPr>
          <a:lstStyle/>
          <a:p>
            <a:pPr algn="ctr"/>
            <a:r>
              <a:rPr kumimoji="0" lang="en-US" sz="4200" b="0" i="0" u="none" strike="noStrike" kern="1200" cap="none" spc="0" normalizeH="0" baseline="0" noProof="0" dirty="0">
                <a:ln w="3175" cmpd="sng">
                  <a:noFill/>
                </a:ln>
                <a:solidFill>
                  <a:srgbClr val="FFFFFF"/>
                </a:solidFill>
                <a:effectLst/>
                <a:uLnTx/>
                <a:uFillTx/>
                <a:latin typeface="Garamond" panose="02020404030301010803"/>
                <a:ea typeface="+mj-ea"/>
                <a:cs typeface="+mj-cs"/>
              </a:rPr>
              <a:t>General Plan Consistency – Setbacks </a:t>
            </a:r>
            <a:r>
              <a:rPr kumimoji="0" lang="en-US" sz="3600" b="0" i="0" u="none" strike="noStrike" kern="1200" cap="none" spc="0" normalizeH="0" baseline="0" noProof="0" dirty="0">
                <a:ln w="3175" cmpd="sng">
                  <a:noFill/>
                </a:ln>
                <a:solidFill>
                  <a:srgbClr val="FFFFFF"/>
                </a:solidFill>
                <a:effectLst/>
                <a:uLnTx/>
                <a:uFillTx/>
                <a:latin typeface="Garamond" panose="02020404030301010803"/>
                <a:ea typeface="+mj-ea"/>
                <a:cs typeface="+mj-cs"/>
              </a:rPr>
              <a:t>(shed)</a:t>
            </a:r>
            <a:endParaRPr lang="en-US" dirty="0"/>
          </a:p>
        </p:txBody>
      </p:sp>
    </p:spTree>
    <p:extLst>
      <p:ext uri="{BB962C8B-B14F-4D97-AF65-F5344CB8AC3E}">
        <p14:creationId xmlns:p14="http://schemas.microsoft.com/office/powerpoint/2010/main" val="3005245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A0588094-033F-BDD1-D891-645013EFB99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B06689-4F8B-CD25-DF4F-AD910F06E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74DDE2F-A3D1-0232-7EF7-CEC2FAAE5D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26A158-BCCD-746B-EE12-E0CF0D21D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EF9450F-94A1-D1C4-AC07-7DEC6177166F}"/>
              </a:ext>
            </a:extLst>
          </p:cNvPr>
          <p:cNvSpPr>
            <a:spLocks noGrp="1"/>
          </p:cNvSpPr>
          <p:nvPr>
            <p:ph type="title"/>
          </p:nvPr>
        </p:nvSpPr>
        <p:spPr>
          <a:xfrm>
            <a:off x="952108" y="954756"/>
            <a:ext cx="2730414" cy="4946003"/>
          </a:xfrm>
        </p:spPr>
        <p:txBody>
          <a:bodyPr>
            <a:normAutofit/>
          </a:bodyPr>
          <a:lstStyle/>
          <a:p>
            <a:r>
              <a:rPr lang="en-US" sz="4200" dirty="0">
                <a:solidFill>
                  <a:srgbClr val="FFFFFF"/>
                </a:solidFill>
              </a:rPr>
              <a:t>General Plan Consistency – Snow Storage</a:t>
            </a:r>
          </a:p>
        </p:txBody>
      </p:sp>
      <p:sp>
        <p:nvSpPr>
          <p:cNvPr id="14" name="Rectangle 13">
            <a:extLst>
              <a:ext uri="{FF2B5EF4-FFF2-40B4-BE49-F238E27FC236}">
                <a16:creationId xmlns:a16="http://schemas.microsoft.com/office/drawing/2014/main" id="{09BC773A-3AE9-E57D-A043-73AD0B26E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FB4A81F-5265-7E6D-6334-B5A8FC8ABBA5}"/>
              </a:ext>
            </a:extLst>
          </p:cNvPr>
          <p:cNvSpPr>
            <a:spLocks noGrp="1"/>
          </p:cNvSpPr>
          <p:nvPr>
            <p:ph idx="1"/>
          </p:nvPr>
        </p:nvSpPr>
        <p:spPr>
          <a:xfrm>
            <a:off x="5140934" y="391886"/>
            <a:ext cx="6298398" cy="6102220"/>
          </a:xfrm>
        </p:spPr>
        <p:txBody>
          <a:bodyPr anchor="ctr">
            <a:normAutofit lnSpcReduction="10000"/>
          </a:bodyPr>
          <a:lstStyle/>
          <a:p>
            <a:r>
              <a:rPr lang="en-US" dirty="0"/>
              <a:t>In the 2022 hearing, insufficient snow storage area was an issue</a:t>
            </a:r>
          </a:p>
          <a:p>
            <a:r>
              <a:rPr lang="en-US" dirty="0"/>
              <a:t>As of June 2025, it appears the snow storage area issue has been cleared up with removal of the shed that was present in 2022</a:t>
            </a:r>
          </a:p>
          <a:p>
            <a:r>
              <a:rPr lang="en-US" dirty="0"/>
              <a:t>Subject parcel meets snow storage requirements with 40 square feet to spare</a:t>
            </a:r>
          </a:p>
          <a:p>
            <a:pPr lvl="1"/>
            <a:r>
              <a:rPr lang="en-US" dirty="0"/>
              <a:t>65% of the area from which snow will be removed is required for snow storage</a:t>
            </a:r>
          </a:p>
          <a:p>
            <a:pPr lvl="2"/>
            <a:r>
              <a:rPr lang="en-US" dirty="0"/>
              <a:t>Cumulative area requiring snow removal is 3,438 sf</a:t>
            </a:r>
          </a:p>
          <a:p>
            <a:pPr lvl="2"/>
            <a:r>
              <a:rPr lang="en-US" dirty="0"/>
              <a:t>Snow storage area is required to be at least 2,228 sf</a:t>
            </a:r>
          </a:p>
          <a:p>
            <a:pPr lvl="2"/>
            <a:r>
              <a:rPr lang="en-US" dirty="0"/>
              <a:t>Subject parcel has 2,268 sf of snow storage area</a:t>
            </a:r>
          </a:p>
          <a:p>
            <a:r>
              <a:rPr lang="en-US" dirty="0"/>
              <a:t>Certain snow storage areas are currently being used to store other things, such as firewood</a:t>
            </a:r>
          </a:p>
          <a:p>
            <a:pPr lvl="1"/>
            <a:r>
              <a:rPr lang="en-US" dirty="0"/>
              <a:t>Condition of Approval added to require snow storage areas be cleared prior to issuance of VHR permit</a:t>
            </a:r>
          </a:p>
        </p:txBody>
      </p:sp>
    </p:spTree>
    <p:extLst>
      <p:ext uri="{BB962C8B-B14F-4D97-AF65-F5344CB8AC3E}">
        <p14:creationId xmlns:p14="http://schemas.microsoft.com/office/powerpoint/2010/main" val="3997756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983261F6-895E-F5BD-2B0E-66C9C5E108D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0FA2852-4E43-2304-91BB-31D15875A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F3B400-E02F-5E0F-2097-1CBBAD9DC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72327F6-8850-F44F-7071-57DFD9414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65B8027-26DC-6407-39F9-E62FDE6214FF}"/>
              </a:ext>
            </a:extLst>
          </p:cNvPr>
          <p:cNvSpPr>
            <a:spLocks noGrp="1"/>
          </p:cNvSpPr>
          <p:nvPr>
            <p:ph type="title"/>
          </p:nvPr>
        </p:nvSpPr>
        <p:spPr>
          <a:xfrm>
            <a:off x="952108" y="954756"/>
            <a:ext cx="2730414" cy="4946003"/>
          </a:xfrm>
        </p:spPr>
        <p:txBody>
          <a:bodyPr>
            <a:normAutofit/>
          </a:bodyPr>
          <a:lstStyle/>
          <a:p>
            <a:r>
              <a:rPr lang="en-US" sz="4200" dirty="0">
                <a:solidFill>
                  <a:srgbClr val="FFFFFF"/>
                </a:solidFill>
              </a:rPr>
              <a:t>General Plan Consistency – Snow Storage</a:t>
            </a:r>
          </a:p>
        </p:txBody>
      </p:sp>
      <p:sp>
        <p:nvSpPr>
          <p:cNvPr id="14" name="Rectangle 13">
            <a:extLst>
              <a:ext uri="{FF2B5EF4-FFF2-40B4-BE49-F238E27FC236}">
                <a16:creationId xmlns:a16="http://schemas.microsoft.com/office/drawing/2014/main" id="{F94EE337-89B7-3EAD-6B83-43B93702E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B32F55A3-7A44-8757-BD99-3A936389624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697415" y="154749"/>
            <a:ext cx="5144756" cy="6526004"/>
          </a:xfrm>
          <a:prstGeom prst="rect">
            <a:avLst/>
          </a:prstGeom>
          <a:ln>
            <a:solidFill>
              <a:sysClr val="windowText" lastClr="000000"/>
            </a:solidFill>
          </a:ln>
        </p:spPr>
      </p:pic>
    </p:spTree>
    <p:extLst>
      <p:ext uri="{BB962C8B-B14F-4D97-AF65-F5344CB8AC3E}">
        <p14:creationId xmlns:p14="http://schemas.microsoft.com/office/powerpoint/2010/main" val="2985967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E7284C3D-60FC-CAE3-A1EC-B0E86CC1F065}"/>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E8D97D5-5515-9AB0-094E-1BBB862D5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CD5B821-312D-3584-7DE6-DA06F34EF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9A7592C-D107-3963-E0C4-13571F03E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AA7ED46-5841-9B00-FD80-FE8B7F512866}"/>
              </a:ext>
            </a:extLst>
          </p:cNvPr>
          <p:cNvSpPr>
            <a:spLocks noGrp="1"/>
          </p:cNvSpPr>
          <p:nvPr>
            <p:ph type="title"/>
          </p:nvPr>
        </p:nvSpPr>
        <p:spPr>
          <a:xfrm>
            <a:off x="952108" y="954756"/>
            <a:ext cx="2797856" cy="4946003"/>
          </a:xfrm>
        </p:spPr>
        <p:txBody>
          <a:bodyPr>
            <a:normAutofit/>
          </a:bodyPr>
          <a:lstStyle/>
          <a:p>
            <a:r>
              <a:rPr lang="en-US" sz="4200" dirty="0">
                <a:solidFill>
                  <a:srgbClr val="FFFFFF"/>
                </a:solidFill>
              </a:rPr>
              <a:t>Recent Decisions on Transient Rental Applications</a:t>
            </a:r>
          </a:p>
        </p:txBody>
      </p:sp>
      <p:sp>
        <p:nvSpPr>
          <p:cNvPr id="14" name="Rectangle 13">
            <a:extLst>
              <a:ext uri="{FF2B5EF4-FFF2-40B4-BE49-F238E27FC236}">
                <a16:creationId xmlns:a16="http://schemas.microsoft.com/office/drawing/2014/main" id="{2699FF85-0854-6E1C-B46D-E38C945016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CAE6A6E-2527-2D32-51F4-C91D294130EF}"/>
              </a:ext>
            </a:extLst>
          </p:cNvPr>
          <p:cNvSpPr>
            <a:spLocks noGrp="1"/>
          </p:cNvSpPr>
          <p:nvPr>
            <p:ph idx="1"/>
          </p:nvPr>
        </p:nvSpPr>
        <p:spPr>
          <a:xfrm>
            <a:off x="4786009" y="311285"/>
            <a:ext cx="7130374" cy="6332706"/>
          </a:xfrm>
        </p:spPr>
        <p:txBody>
          <a:bodyPr anchor="ctr"/>
          <a:lstStyle/>
          <a:p>
            <a:pPr>
              <a:spcAft>
                <a:spcPts val="1800"/>
              </a:spcAft>
            </a:pPr>
            <a:r>
              <a:rPr lang="en-US" sz="2800" b="1" u="sng" dirty="0"/>
              <a:t>UP 22-004 (Valletta)</a:t>
            </a:r>
            <a:r>
              <a:rPr lang="en-US" sz="2800" u="sng" dirty="0"/>
              <a:t> </a:t>
            </a:r>
            <a:r>
              <a:rPr lang="en-US" sz="2800" dirty="0"/>
              <a:t>– Denied by PC (6/22); decision affirmed by BoS in Appeal 22-01 (8/22)</a:t>
            </a:r>
          </a:p>
          <a:p>
            <a:pPr>
              <a:spcAft>
                <a:spcPts val="1800"/>
              </a:spcAft>
            </a:pPr>
            <a:r>
              <a:rPr lang="en-US" sz="2800" b="1" u="sng" dirty="0"/>
              <a:t>UP 24-004 (Morgan) </a:t>
            </a:r>
            <a:r>
              <a:rPr lang="en-US" sz="2800" dirty="0"/>
              <a:t>– Approved by PC (8/24)</a:t>
            </a:r>
          </a:p>
          <a:p>
            <a:pPr>
              <a:spcAft>
                <a:spcPts val="1800"/>
              </a:spcAft>
            </a:pPr>
            <a:r>
              <a:rPr lang="en-US" sz="2800" b="1" u="sng" dirty="0"/>
              <a:t>UP 24-009 (Poe) </a:t>
            </a:r>
            <a:r>
              <a:rPr lang="en-US" sz="2800" dirty="0"/>
              <a:t>– Denied by PC (2/25); decision affirmed by BoS in Appeal 24-02 (2/25); lawsuit filed </a:t>
            </a:r>
          </a:p>
          <a:p>
            <a:pPr>
              <a:spcAft>
                <a:spcPts val="1800"/>
              </a:spcAft>
            </a:pPr>
            <a:r>
              <a:rPr lang="en-US" sz="2800" b="1" u="sng" dirty="0"/>
              <a:t>UP 25-002 (Monteverde) </a:t>
            </a:r>
            <a:r>
              <a:rPr lang="en-US" sz="2800" dirty="0"/>
              <a:t>– Denied by PC (2/25); decision tentatively overturned by BoS in Appeal 25-01 (6/25)</a:t>
            </a:r>
          </a:p>
          <a:p>
            <a:endParaRPr lang="en-US" dirty="0"/>
          </a:p>
        </p:txBody>
      </p:sp>
    </p:spTree>
    <p:extLst>
      <p:ext uri="{BB962C8B-B14F-4D97-AF65-F5344CB8AC3E}">
        <p14:creationId xmlns:p14="http://schemas.microsoft.com/office/powerpoint/2010/main" val="3667308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9897F96C-A4CA-4A9F-D95A-B42AB13B5483}"/>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Rectangle 7">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9" name="Picture 8">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0" name="Straight Connector 9">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F0F5F2C-28C4-EE28-7984-99066325BA99}"/>
              </a:ext>
            </a:extLst>
          </p:cNvPr>
          <p:cNvSpPr>
            <a:spLocks noGrp="1"/>
          </p:cNvSpPr>
          <p:nvPr>
            <p:ph type="title"/>
          </p:nvPr>
        </p:nvSpPr>
        <p:spPr>
          <a:xfrm>
            <a:off x="952108" y="954756"/>
            <a:ext cx="2730414" cy="4946003"/>
          </a:xfrm>
        </p:spPr>
        <p:txBody>
          <a:bodyPr vert="horz" lIns="91440" tIns="45720" rIns="91440" bIns="45720" rtlCol="0" anchor="ctr">
            <a:normAutofit/>
          </a:bodyPr>
          <a:lstStyle/>
          <a:p>
            <a:r>
              <a:rPr lang="en-US" sz="4100">
                <a:solidFill>
                  <a:srgbClr val="FFFFFF"/>
                </a:solidFill>
              </a:rPr>
              <a:t>Project Description</a:t>
            </a:r>
          </a:p>
        </p:txBody>
      </p:sp>
      <p:sp>
        <p:nvSpPr>
          <p:cNvPr id="25" name="Rectangle 24">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9640C94-BCEE-0C1F-3815-3BAE1D4C6FDA}"/>
              </a:ext>
            </a:extLst>
          </p:cNvPr>
          <p:cNvSpPr txBox="1"/>
          <p:nvPr/>
        </p:nvSpPr>
        <p:spPr>
          <a:xfrm>
            <a:off x="5461130" y="635508"/>
            <a:ext cx="5953630" cy="5854502"/>
          </a:xfrm>
          <a:prstGeom prst="rect">
            <a:avLst/>
          </a:prstGeom>
        </p:spPr>
        <p:txBody>
          <a:bodyPr vert="horz" lIns="91440" tIns="45720" rIns="91440" bIns="45720" rtlCol="0" anchor="ctr">
            <a:normAutofit lnSpcReduction="10000"/>
          </a:bodyPr>
          <a:lstStyle/>
          <a:p>
            <a:pPr marL="285750" indent="-285750">
              <a:spcBef>
                <a:spcPct val="20000"/>
              </a:spcBef>
              <a:spcAft>
                <a:spcPts val="600"/>
              </a:spcAft>
              <a:buClr>
                <a:schemeClr val="accent1"/>
              </a:buClr>
              <a:buSzPct val="115000"/>
              <a:buFont typeface="Arial"/>
              <a:buChar char="•"/>
            </a:pPr>
            <a:r>
              <a:rPr lang="en-US" sz="2800" b="1" dirty="0">
                <a:solidFill>
                  <a:schemeClr val="tx1">
                    <a:lumMod val="85000"/>
                    <a:lumOff val="15000"/>
                  </a:schemeClr>
                </a:solidFill>
              </a:rPr>
              <a:t>Four 2BR units</a:t>
            </a:r>
          </a:p>
          <a:p>
            <a:pPr marL="285750" indent="-285750">
              <a:spcBef>
                <a:spcPct val="20000"/>
              </a:spcBef>
              <a:spcAft>
                <a:spcPts val="600"/>
              </a:spcAft>
              <a:buClr>
                <a:schemeClr val="accent1"/>
              </a:buClr>
              <a:buSzPct val="115000"/>
              <a:buFont typeface="Arial"/>
              <a:buChar char="•"/>
            </a:pPr>
            <a:r>
              <a:rPr lang="en-US" sz="2800" b="1" dirty="0">
                <a:solidFill>
                  <a:schemeClr val="tx1">
                    <a:lumMod val="85000"/>
                    <a:lumOff val="15000"/>
                  </a:schemeClr>
                </a:solidFill>
              </a:rPr>
              <a:t>768 square feet each</a:t>
            </a:r>
          </a:p>
          <a:p>
            <a:pPr marL="285750" indent="-285750">
              <a:spcBef>
                <a:spcPct val="20000"/>
              </a:spcBef>
              <a:spcAft>
                <a:spcPts val="600"/>
              </a:spcAft>
              <a:buClr>
                <a:schemeClr val="accent1"/>
              </a:buClr>
              <a:buSzPct val="115000"/>
              <a:buFont typeface="Arial"/>
              <a:buChar char="•"/>
            </a:pPr>
            <a:r>
              <a:rPr lang="en-US" sz="2800" b="1" dirty="0">
                <a:solidFill>
                  <a:schemeClr val="tx1">
                    <a:lumMod val="85000"/>
                    <a:lumOff val="15000"/>
                  </a:schemeClr>
                </a:solidFill>
              </a:rPr>
              <a:t>Originally developed in 1979/80</a:t>
            </a:r>
          </a:p>
          <a:p>
            <a:pPr marL="285750" indent="-285750">
              <a:spcBef>
                <a:spcPct val="20000"/>
              </a:spcBef>
              <a:spcAft>
                <a:spcPts val="600"/>
              </a:spcAft>
              <a:buClr>
                <a:schemeClr val="accent1"/>
              </a:buClr>
              <a:buSzPct val="115000"/>
              <a:buFont typeface="Arial"/>
              <a:buChar char="•"/>
            </a:pPr>
            <a:r>
              <a:rPr lang="en-US" sz="2800" b="1" dirty="0">
                <a:solidFill>
                  <a:schemeClr val="tx1">
                    <a:lumMod val="85000"/>
                    <a:lumOff val="15000"/>
                  </a:schemeClr>
                </a:solidFill>
              </a:rPr>
              <a:t>Permitted for transient rentals in 1992 but use has since discontinued</a:t>
            </a:r>
          </a:p>
          <a:p>
            <a:pPr marL="285750" indent="-285750">
              <a:spcBef>
                <a:spcPct val="20000"/>
              </a:spcBef>
              <a:spcAft>
                <a:spcPts val="600"/>
              </a:spcAft>
              <a:buClr>
                <a:schemeClr val="accent1"/>
              </a:buClr>
              <a:buSzPct val="115000"/>
              <a:buFont typeface="Arial"/>
              <a:buChar char="•"/>
            </a:pPr>
            <a:r>
              <a:rPr lang="en-US" sz="2800" b="1" dirty="0">
                <a:solidFill>
                  <a:schemeClr val="tx1">
                    <a:lumMod val="85000"/>
                    <a:lumOff val="15000"/>
                  </a:schemeClr>
                </a:solidFill>
              </a:rPr>
              <a:t>Subject parcel is immediately surrounded by parcels with Mixed Use land use designations which have been developed with single-family and multi-family residences</a:t>
            </a:r>
          </a:p>
          <a:p>
            <a:pPr marL="285750" indent="-285750">
              <a:spcBef>
                <a:spcPct val="20000"/>
              </a:spcBef>
              <a:spcAft>
                <a:spcPts val="600"/>
              </a:spcAft>
              <a:buClr>
                <a:schemeClr val="accent1"/>
              </a:buClr>
              <a:buSzPct val="115000"/>
              <a:buFont typeface="Arial"/>
              <a:buChar char="•"/>
            </a:pPr>
            <a:r>
              <a:rPr lang="en-US" sz="2800" b="1" dirty="0">
                <a:solidFill>
                  <a:schemeClr val="tx1">
                    <a:lumMod val="85000"/>
                    <a:lumOff val="15000"/>
                  </a:schemeClr>
                </a:solidFill>
              </a:rPr>
              <a:t>Nearly identical proposal was denied in 2022</a:t>
            </a:r>
          </a:p>
        </p:txBody>
      </p:sp>
    </p:spTree>
    <p:extLst>
      <p:ext uri="{BB962C8B-B14F-4D97-AF65-F5344CB8AC3E}">
        <p14:creationId xmlns:p14="http://schemas.microsoft.com/office/powerpoint/2010/main" val="3306029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0894F623-484E-7BE8-4134-5E0D8804BAF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9DE0E19-2C5C-3140-CB0B-7E3BFC5A9F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57998E-D91F-EC55-3AFB-FAE3BED56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029D770-C2FB-969B-99E0-0B14B2869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A7E21A0-E436-CAA9-178E-016C1E08A669}"/>
              </a:ext>
            </a:extLst>
          </p:cNvPr>
          <p:cNvSpPr>
            <a:spLocks noGrp="1"/>
          </p:cNvSpPr>
          <p:nvPr>
            <p:ph type="title"/>
          </p:nvPr>
        </p:nvSpPr>
        <p:spPr>
          <a:xfrm>
            <a:off x="952108" y="954756"/>
            <a:ext cx="2797856" cy="4946003"/>
          </a:xfrm>
        </p:spPr>
        <p:txBody>
          <a:bodyPr>
            <a:normAutofit/>
          </a:bodyPr>
          <a:lstStyle/>
          <a:p>
            <a:r>
              <a:rPr lang="en-US" sz="4200" dirty="0">
                <a:solidFill>
                  <a:srgbClr val="FFFFFF"/>
                </a:solidFill>
              </a:rPr>
              <a:t>Public Comments Received</a:t>
            </a:r>
          </a:p>
        </p:txBody>
      </p:sp>
      <p:sp>
        <p:nvSpPr>
          <p:cNvPr id="14" name="Rectangle 13">
            <a:extLst>
              <a:ext uri="{FF2B5EF4-FFF2-40B4-BE49-F238E27FC236}">
                <a16:creationId xmlns:a16="http://schemas.microsoft.com/office/drawing/2014/main" id="{848F31D4-E288-6B02-3758-BA41C1D97D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7A22C80C-008A-3146-87B9-B2AAF24FB411}"/>
              </a:ext>
            </a:extLst>
          </p:cNvPr>
          <p:cNvSpPr>
            <a:spLocks noGrp="1"/>
          </p:cNvSpPr>
          <p:nvPr>
            <p:ph idx="1"/>
          </p:nvPr>
        </p:nvSpPr>
        <p:spPr>
          <a:xfrm>
            <a:off x="4786009" y="311285"/>
            <a:ext cx="7130374" cy="6332706"/>
          </a:xfrm>
        </p:spPr>
        <p:txBody>
          <a:bodyPr anchor="ctr"/>
          <a:lstStyle/>
          <a:p>
            <a:r>
              <a:rPr lang="en-US" sz="4800" dirty="0"/>
              <a:t>    NONE</a:t>
            </a:r>
            <a:endParaRPr lang="en-US" dirty="0"/>
          </a:p>
        </p:txBody>
      </p:sp>
    </p:spTree>
    <p:extLst>
      <p:ext uri="{BB962C8B-B14F-4D97-AF65-F5344CB8AC3E}">
        <p14:creationId xmlns:p14="http://schemas.microsoft.com/office/powerpoint/2010/main" val="3921007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96F2C48-1DC6-3C45-A5F8-813E7FD86161}"/>
              </a:ext>
            </a:extLst>
          </p:cNvPr>
          <p:cNvSpPr>
            <a:spLocks noGrp="1"/>
          </p:cNvSpPr>
          <p:nvPr>
            <p:ph type="title"/>
          </p:nvPr>
        </p:nvSpPr>
        <p:spPr>
          <a:xfrm>
            <a:off x="952108" y="954756"/>
            <a:ext cx="2730414" cy="4946003"/>
          </a:xfrm>
        </p:spPr>
        <p:txBody>
          <a:bodyPr>
            <a:normAutofit/>
          </a:bodyPr>
          <a:lstStyle/>
          <a:p>
            <a:r>
              <a:rPr lang="en-US">
                <a:solidFill>
                  <a:srgbClr val="FFFFFF"/>
                </a:solidFill>
              </a:rPr>
              <a:t>Use Permit Finding #1</a:t>
            </a:r>
          </a:p>
        </p:txBody>
      </p:sp>
      <p:sp>
        <p:nvSpPr>
          <p:cNvPr id="9" name="Rectangle 8">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794500C-3200-6683-7F99-8D708A8870B5}"/>
              </a:ext>
            </a:extLst>
          </p:cNvPr>
          <p:cNvSpPr>
            <a:spLocks noGrp="1"/>
          </p:cNvSpPr>
          <p:nvPr>
            <p:ph idx="1"/>
          </p:nvPr>
        </p:nvSpPr>
        <p:spPr>
          <a:xfrm>
            <a:off x="5140934" y="469900"/>
            <a:ext cx="5953630" cy="5918200"/>
          </a:xfrm>
        </p:spPr>
        <p:txBody>
          <a:bodyPr anchor="ctr">
            <a:normAutofit/>
          </a:bodyPr>
          <a:lstStyle/>
          <a:p>
            <a:pPr marL="0" indent="0">
              <a:lnSpc>
                <a:spcPct val="90000"/>
              </a:lnSpc>
              <a:buNone/>
            </a:pPr>
            <a:r>
              <a:rPr lang="en-US" dirty="0"/>
              <a:t>All applicable provisions of the Mono County General Plan are complied with, and the site of the proposed use is adequate in size and shape to accommodate the use and to accommodate all yards, walls and fences, parking, loading, landscaping and other required features because:</a:t>
            </a:r>
          </a:p>
          <a:p>
            <a:pPr>
              <a:lnSpc>
                <a:spcPct val="90000"/>
              </a:lnSpc>
            </a:pPr>
            <a:r>
              <a:rPr lang="en-US" dirty="0"/>
              <a:t>The property fails to meet all General Plan Land Use Element policies, including the following:</a:t>
            </a:r>
          </a:p>
          <a:p>
            <a:pPr lvl="1">
              <a:lnSpc>
                <a:spcPct val="90000"/>
              </a:lnSpc>
            </a:pPr>
            <a:r>
              <a:rPr lang="en-US" sz="2400" dirty="0"/>
              <a:t>Lot coverage</a:t>
            </a:r>
          </a:p>
          <a:p>
            <a:pPr lvl="1">
              <a:lnSpc>
                <a:spcPct val="90000"/>
              </a:lnSpc>
            </a:pPr>
            <a:r>
              <a:rPr lang="en-US" sz="2400" dirty="0"/>
              <a:t>Dark Sky (to be brought into compliance prior to issuance of a Vacation Home Rental Permit)</a:t>
            </a:r>
          </a:p>
          <a:p>
            <a:pPr marL="0" indent="0">
              <a:lnSpc>
                <a:spcPct val="90000"/>
              </a:lnSpc>
              <a:buNone/>
            </a:pPr>
            <a:r>
              <a:rPr lang="en-US" b="1" dirty="0"/>
              <a:t>This finding cannot be made.</a:t>
            </a:r>
          </a:p>
          <a:p>
            <a:pPr marL="0" indent="0">
              <a:lnSpc>
                <a:spcPct val="90000"/>
              </a:lnSpc>
              <a:buNone/>
            </a:pPr>
            <a:r>
              <a:rPr lang="en-US" b="1" u="sng" dirty="0"/>
              <a:t>OR</a:t>
            </a:r>
          </a:p>
          <a:p>
            <a:pPr>
              <a:lnSpc>
                <a:spcPct val="90000"/>
              </a:lnSpc>
            </a:pPr>
            <a:endParaRPr lang="en-US" sz="1500" dirty="0"/>
          </a:p>
        </p:txBody>
      </p:sp>
    </p:spTree>
    <p:extLst>
      <p:ext uri="{BB962C8B-B14F-4D97-AF65-F5344CB8AC3E}">
        <p14:creationId xmlns:p14="http://schemas.microsoft.com/office/powerpoint/2010/main" val="4282171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D824CB74-70F4-9B61-4FEF-1FB504632A39}"/>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BDFF8312-7DD4-EFD6-2F56-A836702EF5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6C95B9C-9043-761D-2D8F-A2281948B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585838A-025F-0B08-D91B-51553A4BEE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1B969A5-D8E7-829C-9999-23EB36308D32}"/>
              </a:ext>
            </a:extLst>
          </p:cNvPr>
          <p:cNvSpPr>
            <a:spLocks noGrp="1"/>
          </p:cNvSpPr>
          <p:nvPr>
            <p:ph type="title"/>
          </p:nvPr>
        </p:nvSpPr>
        <p:spPr>
          <a:xfrm>
            <a:off x="952108" y="954756"/>
            <a:ext cx="2730414" cy="4946003"/>
          </a:xfrm>
        </p:spPr>
        <p:txBody>
          <a:bodyPr>
            <a:normAutofit/>
          </a:bodyPr>
          <a:lstStyle/>
          <a:p>
            <a:r>
              <a:rPr lang="en-US" dirty="0">
                <a:solidFill>
                  <a:srgbClr val="FFFFFF"/>
                </a:solidFill>
              </a:rPr>
              <a:t>Alternative Use Permit Finding #1</a:t>
            </a:r>
          </a:p>
        </p:txBody>
      </p:sp>
      <p:sp>
        <p:nvSpPr>
          <p:cNvPr id="9" name="Rectangle 8">
            <a:extLst>
              <a:ext uri="{FF2B5EF4-FFF2-40B4-BE49-F238E27FC236}">
                <a16:creationId xmlns:a16="http://schemas.microsoft.com/office/drawing/2014/main" id="{9DA2F4C6-F28B-3BBE-24D1-49CDFA08CB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AF423C-1240-5101-DB4E-CF0CF8317586}"/>
              </a:ext>
            </a:extLst>
          </p:cNvPr>
          <p:cNvSpPr>
            <a:spLocks noGrp="1"/>
          </p:cNvSpPr>
          <p:nvPr>
            <p:ph idx="1"/>
          </p:nvPr>
        </p:nvSpPr>
        <p:spPr>
          <a:xfrm>
            <a:off x="5140934" y="469900"/>
            <a:ext cx="5953630" cy="5405968"/>
          </a:xfrm>
        </p:spPr>
        <p:txBody>
          <a:bodyPr anchor="ctr">
            <a:normAutofit/>
          </a:bodyPr>
          <a:lstStyle/>
          <a:p>
            <a:pPr marL="0" indent="0">
              <a:lnSpc>
                <a:spcPct val="90000"/>
              </a:lnSpc>
              <a:buNone/>
            </a:pPr>
            <a:r>
              <a:rPr lang="en-US" dirty="0"/>
              <a:t>All applicable provisions of the Mono County General Plan are complied with, and the site of the proposed use is adequate in size and shape to accommodate the use and to accommodate all yards, walls and fences, parking, loading, landscaping and other required features because:</a:t>
            </a:r>
          </a:p>
          <a:p>
            <a:pPr>
              <a:lnSpc>
                <a:spcPct val="90000"/>
              </a:lnSpc>
            </a:pPr>
            <a:r>
              <a:rPr lang="en-US" dirty="0"/>
              <a:t>Transient rentals are permitted in Mixed Use land use designations, subject to use permit</a:t>
            </a:r>
          </a:p>
          <a:p>
            <a:pPr>
              <a:lnSpc>
                <a:spcPct val="90000"/>
              </a:lnSpc>
            </a:pPr>
            <a:r>
              <a:rPr lang="en-US" dirty="0"/>
              <a:t>The property has adequate space for parking</a:t>
            </a:r>
          </a:p>
          <a:p>
            <a:pPr>
              <a:lnSpc>
                <a:spcPct val="90000"/>
              </a:lnSpc>
            </a:pPr>
            <a:r>
              <a:rPr lang="en-US" dirty="0"/>
              <a:t>The property will meet all General Plan Land Use Element policies with the Conditions of Approval, except for l</a:t>
            </a:r>
            <a:r>
              <a:rPr lang="en-US" sz="2400" dirty="0"/>
              <a:t>ot coverage</a:t>
            </a:r>
          </a:p>
          <a:p>
            <a:pPr marL="0" indent="0">
              <a:lnSpc>
                <a:spcPct val="90000"/>
              </a:lnSpc>
              <a:buNone/>
            </a:pPr>
            <a:r>
              <a:rPr lang="en-US" b="1" dirty="0"/>
              <a:t>This finding can be made.</a:t>
            </a:r>
          </a:p>
          <a:p>
            <a:pPr>
              <a:lnSpc>
                <a:spcPct val="90000"/>
              </a:lnSpc>
            </a:pPr>
            <a:endParaRPr lang="en-US" sz="1500" dirty="0"/>
          </a:p>
        </p:txBody>
      </p:sp>
    </p:spTree>
    <p:extLst>
      <p:ext uri="{BB962C8B-B14F-4D97-AF65-F5344CB8AC3E}">
        <p14:creationId xmlns:p14="http://schemas.microsoft.com/office/powerpoint/2010/main" val="11729023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A2C34515-2D22-E034-5E4A-FC54210B7093}"/>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C44CEAF-A57D-3EAB-5923-655AA8D015AC}"/>
              </a:ext>
            </a:extLst>
          </p:cNvPr>
          <p:cNvSpPr>
            <a:spLocks noGrp="1"/>
          </p:cNvSpPr>
          <p:nvPr>
            <p:ph type="title"/>
          </p:nvPr>
        </p:nvSpPr>
        <p:spPr>
          <a:xfrm>
            <a:off x="952108" y="954756"/>
            <a:ext cx="2730414" cy="4946003"/>
          </a:xfrm>
        </p:spPr>
        <p:txBody>
          <a:bodyPr>
            <a:normAutofit/>
          </a:bodyPr>
          <a:lstStyle/>
          <a:p>
            <a:r>
              <a:rPr lang="en-US" dirty="0">
                <a:solidFill>
                  <a:srgbClr val="FFFFFF"/>
                </a:solidFill>
              </a:rPr>
              <a:t>Use Permit Finding #2</a:t>
            </a:r>
          </a:p>
        </p:txBody>
      </p:sp>
      <p:sp>
        <p:nvSpPr>
          <p:cNvPr id="9" name="Rectangle 8">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C1D0DF-C701-65C7-AFDE-E41F16034B01}"/>
              </a:ext>
            </a:extLst>
          </p:cNvPr>
          <p:cNvSpPr>
            <a:spLocks noGrp="1"/>
          </p:cNvSpPr>
          <p:nvPr>
            <p:ph idx="1"/>
          </p:nvPr>
        </p:nvSpPr>
        <p:spPr>
          <a:xfrm>
            <a:off x="5140934" y="469900"/>
            <a:ext cx="5953630" cy="5405968"/>
          </a:xfrm>
        </p:spPr>
        <p:txBody>
          <a:bodyPr anchor="ctr">
            <a:normAutofit fontScale="92500" lnSpcReduction="20000"/>
          </a:bodyPr>
          <a:lstStyle/>
          <a:p>
            <a:pPr marL="0" indent="0">
              <a:buNone/>
            </a:pPr>
            <a:r>
              <a:rPr lang="en-US" dirty="0"/>
              <a:t>The site for the proposed use related to streets and highways is adequate in width and type to carry the quantity and kind of traffic generated by the proposed use because:</a:t>
            </a:r>
          </a:p>
          <a:p>
            <a:r>
              <a:rPr lang="en-US" dirty="0"/>
              <a:t>The project site is in a mixed use district and located within June Lake’s Central Business District</a:t>
            </a:r>
          </a:p>
          <a:p>
            <a:r>
              <a:rPr lang="en-US" dirty="0"/>
              <a:t>The property is accessed from Foster Avenue, which is a county road that is plowed in the winter</a:t>
            </a:r>
          </a:p>
          <a:p>
            <a:r>
              <a:rPr lang="en-US" dirty="0"/>
              <a:t>Traffic is not expected to significantly increase if two of four units are utilized as transient rentals rather than as primary residences</a:t>
            </a:r>
          </a:p>
          <a:p>
            <a:r>
              <a:rPr lang="en-US" dirty="0"/>
              <a:t>All parking must occur on site</a:t>
            </a:r>
          </a:p>
          <a:p>
            <a:r>
              <a:rPr lang="en-US" dirty="0"/>
              <a:t>Parking area meets Ch 22 Fire Safe Standards</a:t>
            </a:r>
          </a:p>
          <a:p>
            <a:pPr marL="0" indent="0">
              <a:buNone/>
            </a:pPr>
            <a:r>
              <a:rPr lang="en-US" b="1" dirty="0"/>
              <a:t>This finding can be made.</a:t>
            </a:r>
          </a:p>
          <a:p>
            <a:endParaRPr lang="en-US" dirty="0"/>
          </a:p>
        </p:txBody>
      </p:sp>
    </p:spTree>
    <p:extLst>
      <p:ext uri="{BB962C8B-B14F-4D97-AF65-F5344CB8AC3E}">
        <p14:creationId xmlns:p14="http://schemas.microsoft.com/office/powerpoint/2010/main" val="26923233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055BCF3E-80DF-FCEE-9C7A-F79E2D407B7B}"/>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896236D-BA97-7E33-4DCE-2AC1C14B7079}"/>
              </a:ext>
            </a:extLst>
          </p:cNvPr>
          <p:cNvSpPr>
            <a:spLocks noGrp="1"/>
          </p:cNvSpPr>
          <p:nvPr>
            <p:ph type="title"/>
          </p:nvPr>
        </p:nvSpPr>
        <p:spPr>
          <a:xfrm>
            <a:off x="952108" y="954756"/>
            <a:ext cx="2730414" cy="4946003"/>
          </a:xfrm>
        </p:spPr>
        <p:txBody>
          <a:bodyPr>
            <a:normAutofit/>
          </a:bodyPr>
          <a:lstStyle/>
          <a:p>
            <a:r>
              <a:rPr lang="en-US" dirty="0">
                <a:solidFill>
                  <a:srgbClr val="FFFFFF"/>
                </a:solidFill>
              </a:rPr>
              <a:t>Use Permit Finding #3</a:t>
            </a:r>
          </a:p>
        </p:txBody>
      </p:sp>
      <p:sp>
        <p:nvSpPr>
          <p:cNvPr id="9" name="Rectangle 8">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6F4A3B6-80AB-EFEC-74EA-26CA67C87F70}"/>
              </a:ext>
            </a:extLst>
          </p:cNvPr>
          <p:cNvSpPr>
            <a:spLocks noGrp="1"/>
          </p:cNvSpPr>
          <p:nvPr>
            <p:ph idx="1"/>
          </p:nvPr>
        </p:nvSpPr>
        <p:spPr>
          <a:xfrm>
            <a:off x="5140934" y="469900"/>
            <a:ext cx="5953630" cy="5405968"/>
          </a:xfrm>
        </p:spPr>
        <p:txBody>
          <a:bodyPr anchor="ctr">
            <a:noAutofit/>
          </a:bodyPr>
          <a:lstStyle/>
          <a:p>
            <a:pPr marL="0" indent="0">
              <a:lnSpc>
                <a:spcPct val="90000"/>
              </a:lnSpc>
              <a:buNone/>
            </a:pPr>
            <a:r>
              <a:rPr lang="en-US" sz="2200" dirty="0"/>
              <a:t>The proposed use will not be detrimental to the public welfare or injurious to property or improvements in the area on which the property is located because:</a:t>
            </a:r>
          </a:p>
          <a:p>
            <a:pPr>
              <a:lnSpc>
                <a:spcPct val="90000"/>
              </a:lnSpc>
            </a:pPr>
            <a:r>
              <a:rPr lang="en-US" sz="2000" dirty="0"/>
              <a:t>Approval would convert two historically long-term rentals into visitor accommodations. Due to the lack of housing availability for local residents and employees, the use of residential housing stock for transient rental is detrimental to the public welfare.</a:t>
            </a:r>
          </a:p>
          <a:p>
            <a:pPr>
              <a:lnSpc>
                <a:spcPct val="90000"/>
              </a:lnSpc>
            </a:pPr>
            <a:r>
              <a:rPr lang="en-US" sz="2000" dirty="0"/>
              <a:t>The size of the units is appropriate for workforce rentals or starter homes and until housing availability increases, allowing the rental of residential property to visitors rather than use as a traditional residence by the owner or rental to persons in need of housing to live in the area is detrimental to the public welfare.</a:t>
            </a:r>
          </a:p>
          <a:p>
            <a:pPr>
              <a:lnSpc>
                <a:spcPct val="90000"/>
              </a:lnSpc>
            </a:pPr>
            <a:r>
              <a:rPr lang="en-US" sz="2000" dirty="0"/>
              <a:t>Visitor accommodations should be provided intentionally through facilities built for that purpose, such as hotels and motels.</a:t>
            </a:r>
          </a:p>
          <a:p>
            <a:pPr marL="0" indent="0">
              <a:lnSpc>
                <a:spcPct val="90000"/>
              </a:lnSpc>
              <a:buNone/>
            </a:pPr>
            <a:r>
              <a:rPr lang="en-US" sz="2200" b="1" dirty="0"/>
              <a:t>This finding cannot be made. </a:t>
            </a:r>
          </a:p>
          <a:p>
            <a:pPr marL="0" indent="0">
              <a:lnSpc>
                <a:spcPct val="90000"/>
              </a:lnSpc>
              <a:buNone/>
            </a:pPr>
            <a:r>
              <a:rPr lang="en-US" sz="2200" b="1" u="sng" dirty="0"/>
              <a:t>OR</a:t>
            </a:r>
            <a:endParaRPr lang="en-US" sz="2200" b="1" dirty="0"/>
          </a:p>
        </p:txBody>
      </p:sp>
    </p:spTree>
    <p:extLst>
      <p:ext uri="{BB962C8B-B14F-4D97-AF65-F5344CB8AC3E}">
        <p14:creationId xmlns:p14="http://schemas.microsoft.com/office/powerpoint/2010/main" val="6601997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C25E3027-7E44-F032-A83E-A2023960935B}"/>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F5CE46A-0762-12EA-78B0-22613A243F38}"/>
              </a:ext>
            </a:extLst>
          </p:cNvPr>
          <p:cNvSpPr>
            <a:spLocks noGrp="1"/>
          </p:cNvSpPr>
          <p:nvPr>
            <p:ph type="title"/>
          </p:nvPr>
        </p:nvSpPr>
        <p:spPr>
          <a:xfrm>
            <a:off x="952108" y="954756"/>
            <a:ext cx="2730414" cy="4946003"/>
          </a:xfrm>
        </p:spPr>
        <p:txBody>
          <a:bodyPr>
            <a:normAutofit/>
          </a:bodyPr>
          <a:lstStyle/>
          <a:p>
            <a:r>
              <a:rPr lang="en-US" dirty="0">
                <a:solidFill>
                  <a:srgbClr val="FFFFFF"/>
                </a:solidFill>
              </a:rPr>
              <a:t>Alternative Use Permit Finding #3</a:t>
            </a:r>
          </a:p>
        </p:txBody>
      </p:sp>
      <p:sp>
        <p:nvSpPr>
          <p:cNvPr id="9" name="Rectangle 8">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2BAF4D4-A397-13F5-0D57-BD794C4AAEFD}"/>
              </a:ext>
            </a:extLst>
          </p:cNvPr>
          <p:cNvSpPr>
            <a:spLocks noGrp="1"/>
          </p:cNvSpPr>
          <p:nvPr>
            <p:ph idx="1"/>
          </p:nvPr>
        </p:nvSpPr>
        <p:spPr>
          <a:xfrm>
            <a:off x="5140934" y="469900"/>
            <a:ext cx="5953630" cy="5405968"/>
          </a:xfrm>
        </p:spPr>
        <p:txBody>
          <a:bodyPr anchor="ctr">
            <a:normAutofit/>
          </a:bodyPr>
          <a:lstStyle/>
          <a:p>
            <a:pPr marL="0" indent="0">
              <a:lnSpc>
                <a:spcPct val="90000"/>
              </a:lnSpc>
              <a:buNone/>
            </a:pPr>
            <a:r>
              <a:rPr lang="en-US" b="1" dirty="0"/>
              <a:t>This finding can be made. </a:t>
            </a:r>
            <a:endParaRPr lang="en-US" dirty="0"/>
          </a:p>
          <a:p>
            <a:pPr>
              <a:lnSpc>
                <a:spcPct val="90000"/>
              </a:lnSpc>
            </a:pPr>
            <a:r>
              <a:rPr lang="en-US" sz="2000" dirty="0"/>
              <a:t>The proposed use is not expected to cause significant environmental impacts.</a:t>
            </a:r>
          </a:p>
          <a:p>
            <a:pPr>
              <a:lnSpc>
                <a:spcPct val="90000"/>
              </a:lnSpc>
            </a:pPr>
            <a:r>
              <a:rPr lang="en-US" sz="2000" dirty="0"/>
              <a:t>The property is designated for mixed use, and the proposed use is consistent with its designation.</a:t>
            </a:r>
          </a:p>
          <a:p>
            <a:pPr>
              <a:lnSpc>
                <a:spcPct val="90000"/>
              </a:lnSpc>
            </a:pPr>
            <a:r>
              <a:rPr lang="en-US" sz="2000" dirty="0"/>
              <a:t>The applicant shall comply with requirements established in MCGP LUE Chapter 26, Transient Rental Standards &amp; Enforcement in Nonresidential and MFR-H Land Use Designations and TRODs. The standards and requirements minimize fire hazards, noise, traffic, parking conflicts, and disturbance to the peace and quiet.</a:t>
            </a:r>
          </a:p>
        </p:txBody>
      </p:sp>
    </p:spTree>
    <p:extLst>
      <p:ext uri="{BB962C8B-B14F-4D97-AF65-F5344CB8AC3E}">
        <p14:creationId xmlns:p14="http://schemas.microsoft.com/office/powerpoint/2010/main" val="21013924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7AE6F0BB-C9A2-0609-9C7A-CBC37559CFB5}"/>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77D7603-2038-C384-E581-9216825E8614}"/>
              </a:ext>
            </a:extLst>
          </p:cNvPr>
          <p:cNvSpPr>
            <a:spLocks noGrp="1"/>
          </p:cNvSpPr>
          <p:nvPr>
            <p:ph type="title"/>
          </p:nvPr>
        </p:nvSpPr>
        <p:spPr>
          <a:xfrm>
            <a:off x="952108" y="954756"/>
            <a:ext cx="2730414" cy="4946003"/>
          </a:xfrm>
        </p:spPr>
        <p:txBody>
          <a:bodyPr>
            <a:normAutofit/>
          </a:bodyPr>
          <a:lstStyle/>
          <a:p>
            <a:r>
              <a:rPr lang="en-US" dirty="0">
                <a:solidFill>
                  <a:srgbClr val="FFFFFF"/>
                </a:solidFill>
              </a:rPr>
              <a:t>Use Permit Finding #4</a:t>
            </a:r>
          </a:p>
        </p:txBody>
      </p:sp>
      <p:sp>
        <p:nvSpPr>
          <p:cNvPr id="9" name="Rectangle 8">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681CA2-D465-EA9A-5C47-A23A4B374C15}"/>
              </a:ext>
            </a:extLst>
          </p:cNvPr>
          <p:cNvSpPr>
            <a:spLocks noGrp="1"/>
          </p:cNvSpPr>
          <p:nvPr>
            <p:ph idx="1"/>
          </p:nvPr>
        </p:nvSpPr>
        <p:spPr>
          <a:xfrm>
            <a:off x="5140934" y="469900"/>
            <a:ext cx="5953630" cy="6032500"/>
          </a:xfrm>
        </p:spPr>
        <p:txBody>
          <a:bodyPr anchor="ctr">
            <a:normAutofit fontScale="85000" lnSpcReduction="10000"/>
          </a:bodyPr>
          <a:lstStyle/>
          <a:p>
            <a:pPr marL="0" indent="0">
              <a:buNone/>
            </a:pPr>
            <a:r>
              <a:rPr lang="en-US" dirty="0"/>
              <a:t>The proposed use is consistent with the map and text of the Mono County General Plan because:</a:t>
            </a:r>
          </a:p>
          <a:p>
            <a:r>
              <a:rPr lang="en-US" dirty="0"/>
              <a:t>The project is inconsistent with June Lake Issues/Opportunities/Constraints.</a:t>
            </a:r>
          </a:p>
          <a:p>
            <a:pPr lvl="1"/>
            <a:r>
              <a:rPr lang="en-US" dirty="0"/>
              <a:t>The majority of the June Lake Loop's rental and affordable units exists in the Village. </a:t>
            </a:r>
          </a:p>
          <a:p>
            <a:pPr lvl="1"/>
            <a:r>
              <a:rPr lang="en-US" dirty="0"/>
              <a:t>The relatively small resident population, an estimated 630 persons (2010 Census), does not constitute a viable economic foundation. Studies have indicated that a population of 1,500 to 2,000 persons is needed to create a self-supporting consumer economy. Presently, most residents conduct their shopping in Mammoth Lakes or, when major purchases are involved, in Bishop or Reno. </a:t>
            </a:r>
          </a:p>
          <a:p>
            <a:pPr lvl="1"/>
            <a:r>
              <a:rPr lang="en-US" dirty="0"/>
              <a:t>Housing or lodging facilities are oriented primarily to second-home owners and tourists, not to local housing needs. </a:t>
            </a:r>
          </a:p>
          <a:p>
            <a:r>
              <a:rPr lang="en-US" dirty="0"/>
              <a:t>Allowing two units to be converted into transient rentals will remove units from the long-term rental market available to the local workforce.</a:t>
            </a:r>
          </a:p>
          <a:p>
            <a:pPr marL="0" indent="0">
              <a:buNone/>
            </a:pPr>
            <a:r>
              <a:rPr lang="en-US" b="1" dirty="0"/>
              <a:t>This finding cannot be made. </a:t>
            </a:r>
            <a:endParaRPr lang="en-US" dirty="0"/>
          </a:p>
        </p:txBody>
      </p:sp>
    </p:spTree>
    <p:extLst>
      <p:ext uri="{BB962C8B-B14F-4D97-AF65-F5344CB8AC3E}">
        <p14:creationId xmlns:p14="http://schemas.microsoft.com/office/powerpoint/2010/main" val="22151860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89DDDD19-5C37-46E5-5DE2-7507C0A99275}"/>
            </a:ext>
          </a:extLst>
        </p:cNvPr>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CABC80E-10CE-0B95-E2A6-64D4F29A19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DCFCA78-BC0E-AD15-C409-A69CADF696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A08F954-0944-8423-BC93-C9B996FA0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25EA122-4637-3C7E-642B-7FC367E93251}"/>
              </a:ext>
            </a:extLst>
          </p:cNvPr>
          <p:cNvSpPr>
            <a:spLocks noGrp="1"/>
          </p:cNvSpPr>
          <p:nvPr>
            <p:ph type="title"/>
          </p:nvPr>
        </p:nvSpPr>
        <p:spPr>
          <a:xfrm>
            <a:off x="952108" y="954756"/>
            <a:ext cx="2730414" cy="4946003"/>
          </a:xfrm>
        </p:spPr>
        <p:txBody>
          <a:bodyPr>
            <a:normAutofit/>
          </a:bodyPr>
          <a:lstStyle/>
          <a:p>
            <a:r>
              <a:rPr lang="en-US" dirty="0">
                <a:solidFill>
                  <a:srgbClr val="FFFFFF"/>
                </a:solidFill>
              </a:rPr>
              <a:t>Alternative Use Permit Finding #4</a:t>
            </a:r>
          </a:p>
        </p:txBody>
      </p:sp>
      <p:sp>
        <p:nvSpPr>
          <p:cNvPr id="9" name="Rectangle 8">
            <a:extLst>
              <a:ext uri="{FF2B5EF4-FFF2-40B4-BE49-F238E27FC236}">
                <a16:creationId xmlns:a16="http://schemas.microsoft.com/office/drawing/2014/main" id="{13259619-4097-A0CB-57A0-343F7B6CA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EB9FE0C-EC85-54ED-D174-A05A4566048F}"/>
              </a:ext>
            </a:extLst>
          </p:cNvPr>
          <p:cNvSpPr>
            <a:spLocks noGrp="1"/>
          </p:cNvSpPr>
          <p:nvPr>
            <p:ph idx="1"/>
          </p:nvPr>
        </p:nvSpPr>
        <p:spPr>
          <a:xfrm>
            <a:off x="5140934" y="469900"/>
            <a:ext cx="5953630" cy="5405968"/>
          </a:xfrm>
        </p:spPr>
        <p:txBody>
          <a:bodyPr anchor="ctr">
            <a:normAutofit/>
          </a:bodyPr>
          <a:lstStyle/>
          <a:p>
            <a:pPr marL="0" indent="0">
              <a:buNone/>
            </a:pPr>
            <a:r>
              <a:rPr lang="en-US" dirty="0"/>
              <a:t>The proposed use is consistent with the map and text of the Mono County General Plan because:</a:t>
            </a:r>
          </a:p>
          <a:p>
            <a:r>
              <a:rPr lang="en-US" dirty="0"/>
              <a:t>The MU land use designation provides for transient rentals, subject to Use Permit.</a:t>
            </a:r>
          </a:p>
          <a:p>
            <a:r>
              <a:rPr lang="en-US" dirty="0"/>
              <a:t>The project is located within the June Lake commercial core. June Lake Area Plan policies encourage a diverse set of commercial uses, including lodging, with pedestrian access to the commercial core. </a:t>
            </a:r>
          </a:p>
          <a:p>
            <a:pPr marL="0" indent="0">
              <a:buNone/>
            </a:pPr>
            <a:r>
              <a:rPr lang="en-US" b="1" dirty="0"/>
              <a:t>This finding can be made. </a:t>
            </a:r>
            <a:endParaRPr lang="en-US" dirty="0"/>
          </a:p>
        </p:txBody>
      </p:sp>
    </p:spTree>
    <p:extLst>
      <p:ext uri="{BB962C8B-B14F-4D97-AF65-F5344CB8AC3E}">
        <p14:creationId xmlns:p14="http://schemas.microsoft.com/office/powerpoint/2010/main" val="1191915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7CDD83C8-A103-3BE1-4A9C-C550581C3113}"/>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 name="Picture 5">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8" name="Straight Connector 7">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4" name="Rectangle 13">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30AD0AC-C509-B25E-24A9-8486AB713C4F}"/>
              </a:ext>
            </a:extLst>
          </p:cNvPr>
          <p:cNvSpPr>
            <a:spLocks noGrp="1"/>
          </p:cNvSpPr>
          <p:nvPr>
            <p:ph type="title"/>
          </p:nvPr>
        </p:nvSpPr>
        <p:spPr>
          <a:xfrm>
            <a:off x="952108" y="954756"/>
            <a:ext cx="2730414" cy="4946003"/>
          </a:xfrm>
        </p:spPr>
        <p:txBody>
          <a:bodyPr vert="horz" lIns="91440" tIns="45720" rIns="91440" bIns="45720" rtlCol="0" anchor="ctr">
            <a:normAutofit/>
          </a:bodyPr>
          <a:lstStyle/>
          <a:p>
            <a:r>
              <a:rPr lang="en-US">
                <a:solidFill>
                  <a:srgbClr val="FFFFFF"/>
                </a:solidFill>
              </a:rPr>
              <a:t>Conditions of Approval</a:t>
            </a:r>
          </a:p>
        </p:txBody>
      </p:sp>
      <p:sp>
        <p:nvSpPr>
          <p:cNvPr id="23" name="Rectangle 22">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C1A9932-3C26-59E8-85F5-72A971417482}"/>
              </a:ext>
            </a:extLst>
          </p:cNvPr>
          <p:cNvSpPr txBox="1"/>
          <p:nvPr/>
        </p:nvSpPr>
        <p:spPr>
          <a:xfrm>
            <a:off x="5153844" y="816524"/>
            <a:ext cx="5953630" cy="5405968"/>
          </a:xfrm>
          <a:prstGeom prst="rect">
            <a:avLst/>
          </a:prstGeom>
        </p:spPr>
        <p:txBody>
          <a:bodyPr vert="horz" lIns="91440" tIns="45720" rIns="91440" bIns="45720" rtlCol="0" anchor="ctr">
            <a:noAutofit/>
          </a:bodyPr>
          <a:lstStyle/>
          <a:p>
            <a:pPr marL="342900" indent="-342900">
              <a:lnSpc>
                <a:spcPct val="90000"/>
              </a:lnSpc>
              <a:spcBef>
                <a:spcPct val="20000"/>
              </a:spcBef>
              <a:spcAft>
                <a:spcPts val="600"/>
              </a:spcAft>
              <a:buClr>
                <a:schemeClr val="accent1"/>
              </a:buClr>
              <a:buSzPct val="115000"/>
              <a:buFont typeface="+mj-lt"/>
              <a:buAutoNum type="arabicPeriod"/>
            </a:pPr>
            <a:r>
              <a:rPr lang="en-US" sz="2000" dirty="0">
                <a:solidFill>
                  <a:schemeClr val="tx1">
                    <a:lumMod val="85000"/>
                    <a:lumOff val="15000"/>
                  </a:schemeClr>
                </a:solidFill>
              </a:rPr>
              <a:t>Prior to conducting business, the property owner(s) shall receive a Vacation Home Rental permit and comply with Mono County General Plan Chapter 26 “Transient Rental Standards &amp; Enforcement in Nonresidential and MFR-H Land Use Designations and TRODS,” a Mono County Transient Occupancy Tax Certificate, and a Mono County business license. Payment of any applicable Housing Mitigation Ordinance fees is also required prior to conducting any transient rental business at the project </a:t>
            </a:r>
            <a:r>
              <a:rPr lang="en-US" sz="2000" dirty="0" err="1">
                <a:solidFill>
                  <a:schemeClr val="tx1">
                    <a:lumMod val="85000"/>
                    <a:lumOff val="15000"/>
                  </a:schemeClr>
                </a:solidFill>
              </a:rPr>
              <a:t>site.Future</a:t>
            </a:r>
            <a:r>
              <a:rPr lang="en-US" sz="2000" dirty="0">
                <a:solidFill>
                  <a:schemeClr val="tx1">
                    <a:lumMod val="85000"/>
                    <a:lumOff val="15000"/>
                  </a:schemeClr>
                </a:solidFill>
              </a:rPr>
              <a:t> development shall meet requirements of Mono County including, but not limited to, the General Plan, Mono County Code, and project conditions.</a:t>
            </a:r>
          </a:p>
          <a:p>
            <a:pPr marL="342900" indent="-342900">
              <a:lnSpc>
                <a:spcPct val="90000"/>
              </a:lnSpc>
              <a:spcBef>
                <a:spcPct val="20000"/>
              </a:spcBef>
              <a:spcAft>
                <a:spcPts val="600"/>
              </a:spcAft>
              <a:buClr>
                <a:schemeClr val="accent1"/>
              </a:buClr>
              <a:buSzPct val="115000"/>
              <a:buFont typeface="+mj-lt"/>
              <a:buAutoNum type="arabicPeriod"/>
            </a:pPr>
            <a:r>
              <a:rPr lang="en-US" sz="2000" dirty="0">
                <a:solidFill>
                  <a:schemeClr val="tx1">
                    <a:lumMod val="85000"/>
                    <a:lumOff val="15000"/>
                  </a:schemeClr>
                </a:solidFill>
              </a:rPr>
              <a:t>Transient rental is limited to two units only. The applicant shall identify the units on the Vacation Home Rental permit applications. Occupancy shall not exceed six renters per rental unit.</a:t>
            </a:r>
          </a:p>
          <a:p>
            <a:pPr marL="342900" indent="-342900">
              <a:lnSpc>
                <a:spcPct val="90000"/>
              </a:lnSpc>
              <a:spcBef>
                <a:spcPct val="20000"/>
              </a:spcBef>
              <a:spcAft>
                <a:spcPts val="600"/>
              </a:spcAft>
              <a:buClr>
                <a:schemeClr val="accent1"/>
              </a:buClr>
              <a:buSzPct val="115000"/>
              <a:buFont typeface="+mj-lt"/>
              <a:buAutoNum type="arabicPeriod"/>
            </a:pPr>
            <a:r>
              <a:rPr lang="en-US" sz="2000" dirty="0">
                <a:solidFill>
                  <a:schemeClr val="tx1">
                    <a:lumMod val="85000"/>
                    <a:lumOff val="15000"/>
                  </a:schemeClr>
                </a:solidFill>
              </a:rPr>
              <a:t>Two units are required to be rented on a long-term basis. Any reporting and accountability required by Mono County to demonstrate renting in good faith must be complied with by the applicant.</a:t>
            </a:r>
          </a:p>
        </p:txBody>
      </p:sp>
    </p:spTree>
    <p:extLst>
      <p:ext uri="{BB962C8B-B14F-4D97-AF65-F5344CB8AC3E}">
        <p14:creationId xmlns:p14="http://schemas.microsoft.com/office/powerpoint/2010/main" val="42187485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6962E7E7-8AAD-85A7-E703-8B8AE0E8D4E5}"/>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 name="Picture 5">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8" name="Straight Connector 7">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4" name="Rectangle 13">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7D88C4F-F91F-33DB-27FD-8D0828A072E9}"/>
              </a:ext>
            </a:extLst>
          </p:cNvPr>
          <p:cNvSpPr>
            <a:spLocks noGrp="1"/>
          </p:cNvSpPr>
          <p:nvPr>
            <p:ph type="title"/>
          </p:nvPr>
        </p:nvSpPr>
        <p:spPr>
          <a:xfrm>
            <a:off x="952108" y="954756"/>
            <a:ext cx="2730414" cy="4946003"/>
          </a:xfrm>
        </p:spPr>
        <p:txBody>
          <a:bodyPr vert="horz" lIns="91440" tIns="45720" rIns="91440" bIns="45720" rtlCol="0" anchor="ctr">
            <a:normAutofit/>
          </a:bodyPr>
          <a:lstStyle/>
          <a:p>
            <a:r>
              <a:rPr lang="en-US">
                <a:solidFill>
                  <a:srgbClr val="FFFFFF"/>
                </a:solidFill>
              </a:rPr>
              <a:t>Conditions of Approval</a:t>
            </a:r>
          </a:p>
        </p:txBody>
      </p:sp>
      <p:sp>
        <p:nvSpPr>
          <p:cNvPr id="23" name="Rectangle 22">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B8C8E19-7AF5-BAC0-5028-CEBCD52C61BC}"/>
              </a:ext>
            </a:extLst>
          </p:cNvPr>
          <p:cNvSpPr txBox="1"/>
          <p:nvPr/>
        </p:nvSpPr>
        <p:spPr>
          <a:xfrm>
            <a:off x="5153843" y="643495"/>
            <a:ext cx="6279967" cy="5405968"/>
          </a:xfrm>
          <a:prstGeom prst="rect">
            <a:avLst/>
          </a:prstGeom>
        </p:spPr>
        <p:txBody>
          <a:bodyPr vert="horz" lIns="91440" tIns="45720" rIns="91440" bIns="45720" rtlCol="0" anchor="ctr">
            <a:noAutofit/>
          </a:bodyPr>
          <a:lstStyle/>
          <a:p>
            <a:pPr marL="457200" indent="-457200">
              <a:spcBef>
                <a:spcPct val="20000"/>
              </a:spcBef>
              <a:spcAft>
                <a:spcPts val="600"/>
              </a:spcAft>
              <a:buClr>
                <a:schemeClr val="accent1"/>
              </a:buClr>
              <a:buSzPct val="115000"/>
              <a:buFont typeface="+mj-lt"/>
              <a:buAutoNum type="arabicPeriod" startAt="4"/>
            </a:pPr>
            <a:r>
              <a:rPr lang="en-US" sz="2000" dirty="0">
                <a:solidFill>
                  <a:schemeClr val="tx1">
                    <a:lumMod val="85000"/>
                    <a:lumOff val="15000"/>
                  </a:schemeClr>
                </a:solidFill>
              </a:rPr>
              <a:t>A minimum of ten parking spaces, which shall be delineated with striping in accordance with the approved parking layouts shown in figure 06.010 of the MCGP LUE, are required. </a:t>
            </a:r>
          </a:p>
          <a:p>
            <a:pPr marL="457200" indent="-457200">
              <a:spcBef>
                <a:spcPct val="20000"/>
              </a:spcBef>
              <a:spcAft>
                <a:spcPts val="600"/>
              </a:spcAft>
              <a:buClr>
                <a:schemeClr val="accent1"/>
              </a:buClr>
              <a:buSzPct val="115000"/>
              <a:buFont typeface="+mj-lt"/>
              <a:buAutoNum type="arabicPeriod" startAt="4"/>
            </a:pPr>
            <a:r>
              <a:rPr lang="en-US" sz="2000" dirty="0">
                <a:solidFill>
                  <a:schemeClr val="tx1">
                    <a:lumMod val="85000"/>
                    <a:lumOff val="15000"/>
                  </a:schemeClr>
                </a:solidFill>
              </a:rPr>
              <a:t>Two parking spaces per unit shall be designated for transient rental use with signage identifying the spaces. Transient renters may not parkin in any other locations.</a:t>
            </a:r>
          </a:p>
          <a:p>
            <a:pPr marL="457200" indent="-457200">
              <a:spcBef>
                <a:spcPct val="20000"/>
              </a:spcBef>
              <a:spcAft>
                <a:spcPts val="600"/>
              </a:spcAft>
              <a:buClr>
                <a:schemeClr val="accent1"/>
              </a:buClr>
              <a:buSzPct val="115000"/>
              <a:buFont typeface="+mj-lt"/>
              <a:buAutoNum type="arabicPeriod" startAt="4"/>
            </a:pPr>
            <a:r>
              <a:rPr lang="en-US" sz="2000" dirty="0">
                <a:solidFill>
                  <a:schemeClr val="tx1">
                    <a:lumMod val="85000"/>
                    <a:lumOff val="15000"/>
                  </a:schemeClr>
                </a:solidFill>
              </a:rPr>
              <a:t>A maximum of two vehicles per unit, or four vehicles total, are allowed to park on the property for transient rental. At no time shall the number of vehicles present exceed the two parking spaces per unit designated for transient rental guests.</a:t>
            </a:r>
          </a:p>
          <a:p>
            <a:pPr marL="457200" indent="-457200">
              <a:spcBef>
                <a:spcPct val="20000"/>
              </a:spcBef>
              <a:spcAft>
                <a:spcPts val="600"/>
              </a:spcAft>
              <a:buClr>
                <a:schemeClr val="accent1"/>
              </a:buClr>
              <a:buSzPct val="115000"/>
              <a:buFont typeface="+mj-lt"/>
              <a:buAutoNum type="arabicPeriod" startAt="4"/>
            </a:pPr>
            <a:r>
              <a:rPr lang="en-US" sz="2000" dirty="0">
                <a:solidFill>
                  <a:schemeClr val="tx1">
                    <a:lumMod val="85000"/>
                    <a:lumOff val="15000"/>
                  </a:schemeClr>
                </a:solidFill>
              </a:rPr>
              <a:t>Vehicle parking shall occur only on the property. Off-site and on-street parking are prohibited. Vehicle(s) shall not obstruct the flow of traffic on Foster Avenue.</a:t>
            </a:r>
          </a:p>
          <a:p>
            <a:pPr marL="457200" indent="-457200">
              <a:spcBef>
                <a:spcPct val="20000"/>
              </a:spcBef>
              <a:spcAft>
                <a:spcPts val="600"/>
              </a:spcAft>
              <a:buClr>
                <a:schemeClr val="accent1"/>
              </a:buClr>
              <a:buSzPct val="115000"/>
              <a:buFont typeface="+mj-lt"/>
              <a:buAutoNum type="arabicPeriod" startAt="4"/>
            </a:pPr>
            <a:r>
              <a:rPr lang="en-US" sz="2000" dirty="0">
                <a:solidFill>
                  <a:schemeClr val="tx1">
                    <a:lumMod val="85000"/>
                    <a:lumOff val="15000"/>
                  </a:schemeClr>
                </a:solidFill>
              </a:rPr>
              <a:t>All transient rental customers must sleep within the dwelling; customers are prohibited from sleeping in an RV, travel-trailer, or similar mobile-living unit on the property or any neighboring property.</a:t>
            </a:r>
          </a:p>
        </p:txBody>
      </p:sp>
    </p:spTree>
    <p:extLst>
      <p:ext uri="{BB962C8B-B14F-4D97-AF65-F5344CB8AC3E}">
        <p14:creationId xmlns:p14="http://schemas.microsoft.com/office/powerpoint/2010/main" val="500209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0F0AA783-D523-98CD-308F-9C16D8CD9464}"/>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059E8BE0-D49B-3DC5-69D7-5EC8FE382E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656ADE15-46BF-309E-F862-16A958287C5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Rectangle 7">
              <a:extLst>
                <a:ext uri="{FF2B5EF4-FFF2-40B4-BE49-F238E27FC236}">
                  <a16:creationId xmlns:a16="http://schemas.microsoft.com/office/drawing/2014/main" id="{0312DFEB-6C78-A3BD-720C-321136BF61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A56ECE2B-5CEA-83C1-9317-05C4C1B825A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9" name="Picture 8">
              <a:extLst>
                <a:ext uri="{FF2B5EF4-FFF2-40B4-BE49-F238E27FC236}">
                  <a16:creationId xmlns:a16="http://schemas.microsoft.com/office/drawing/2014/main" id="{BC99A3FB-1640-4065-8D8B-4E83CA4C355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0" name="Straight Connector 9">
            <a:extLst>
              <a:ext uri="{FF2B5EF4-FFF2-40B4-BE49-F238E27FC236}">
                <a16:creationId xmlns:a16="http://schemas.microsoft.com/office/drawing/2014/main" id="{C7C6A38F-D27A-D9E2-D968-EAB7AB0AD2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4E4FBB93-3EBB-C310-D8B5-05C035248A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0F9B1B-D64B-6C3E-29F4-46A21E621B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4F07226-E86C-A3FE-9EB9-2701DDAFF1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4A0BDE38-5C10-EC6D-0DD6-6AFAE464C2C7}"/>
              </a:ext>
            </a:extLst>
          </p:cNvPr>
          <p:cNvSpPr>
            <a:spLocks noGrp="1"/>
          </p:cNvSpPr>
          <p:nvPr>
            <p:ph type="title"/>
          </p:nvPr>
        </p:nvSpPr>
        <p:spPr>
          <a:xfrm>
            <a:off x="952108" y="954756"/>
            <a:ext cx="2730414" cy="4946003"/>
          </a:xfrm>
        </p:spPr>
        <p:txBody>
          <a:bodyPr vert="horz" lIns="91440" tIns="45720" rIns="91440" bIns="45720" rtlCol="0" anchor="ctr">
            <a:normAutofit/>
          </a:bodyPr>
          <a:lstStyle/>
          <a:p>
            <a:r>
              <a:rPr lang="en-US" sz="4100" dirty="0">
                <a:solidFill>
                  <a:srgbClr val="FFFFFF"/>
                </a:solidFill>
              </a:rPr>
              <a:t>Issues Noted in 2022 Denial</a:t>
            </a:r>
          </a:p>
        </p:txBody>
      </p:sp>
      <p:sp>
        <p:nvSpPr>
          <p:cNvPr id="25" name="Rectangle 24">
            <a:extLst>
              <a:ext uri="{FF2B5EF4-FFF2-40B4-BE49-F238E27FC236}">
                <a16:creationId xmlns:a16="http://schemas.microsoft.com/office/drawing/2014/main" id="{2BD7B014-B404-0351-6780-839A86D7F1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A329C30-BAE1-F240-333D-5EB14F93FEDB}"/>
              </a:ext>
            </a:extLst>
          </p:cNvPr>
          <p:cNvSpPr txBox="1"/>
          <p:nvPr/>
        </p:nvSpPr>
        <p:spPr>
          <a:xfrm>
            <a:off x="5461130" y="635508"/>
            <a:ext cx="5953630" cy="5854502"/>
          </a:xfrm>
          <a:prstGeom prst="rect">
            <a:avLst/>
          </a:prstGeom>
        </p:spPr>
        <p:txBody>
          <a:bodyPr vert="horz" lIns="91440" tIns="45720" rIns="91440" bIns="45720" rtlCol="0" anchor="ctr">
            <a:normAutofit/>
          </a:bodyPr>
          <a:lstStyle/>
          <a:p>
            <a:pPr marL="285750" indent="-285750">
              <a:spcBef>
                <a:spcPct val="20000"/>
              </a:spcBef>
              <a:spcAft>
                <a:spcPts val="1200"/>
              </a:spcAft>
              <a:buClr>
                <a:schemeClr val="accent1"/>
              </a:buClr>
              <a:buSzPct val="115000"/>
              <a:buFont typeface="Arial"/>
              <a:buChar char="•"/>
            </a:pPr>
            <a:r>
              <a:rPr lang="en-US" sz="3200" b="1" dirty="0">
                <a:solidFill>
                  <a:schemeClr val="tx1">
                    <a:lumMod val="85000"/>
                    <a:lumOff val="15000"/>
                  </a:schemeClr>
                </a:solidFill>
              </a:rPr>
              <a:t>Inadequate snow storage area</a:t>
            </a:r>
          </a:p>
          <a:p>
            <a:pPr marL="285750" indent="-285750">
              <a:spcBef>
                <a:spcPct val="20000"/>
              </a:spcBef>
              <a:spcAft>
                <a:spcPts val="1200"/>
              </a:spcAft>
              <a:buClr>
                <a:schemeClr val="accent1"/>
              </a:buClr>
              <a:buSzPct val="115000"/>
              <a:buFont typeface="Arial"/>
              <a:buChar char="•"/>
            </a:pPr>
            <a:r>
              <a:rPr lang="en-US" sz="3200" b="1" dirty="0">
                <a:solidFill>
                  <a:schemeClr val="tx1">
                    <a:lumMod val="85000"/>
                    <a:lumOff val="15000"/>
                  </a:schemeClr>
                </a:solidFill>
              </a:rPr>
              <a:t>Setback concerns relating to rear property line</a:t>
            </a:r>
          </a:p>
          <a:p>
            <a:pPr marL="285750" indent="-285750">
              <a:spcBef>
                <a:spcPct val="20000"/>
              </a:spcBef>
              <a:spcAft>
                <a:spcPts val="1200"/>
              </a:spcAft>
              <a:buClr>
                <a:schemeClr val="accent1"/>
              </a:buClr>
              <a:buSzPct val="115000"/>
              <a:buFont typeface="Arial"/>
              <a:buChar char="•"/>
            </a:pPr>
            <a:r>
              <a:rPr lang="en-US" sz="3200" b="1" dirty="0">
                <a:solidFill>
                  <a:schemeClr val="tx1">
                    <a:lumMod val="85000"/>
                    <a:lumOff val="15000"/>
                  </a:schemeClr>
                </a:solidFill>
              </a:rPr>
              <a:t>Lot coverage</a:t>
            </a:r>
          </a:p>
          <a:p>
            <a:pPr marL="285750" indent="-285750">
              <a:spcBef>
                <a:spcPct val="20000"/>
              </a:spcBef>
              <a:spcAft>
                <a:spcPts val="1200"/>
              </a:spcAft>
              <a:buClr>
                <a:schemeClr val="accent1"/>
              </a:buClr>
              <a:buSzPct val="115000"/>
              <a:buFont typeface="Arial"/>
              <a:buChar char="•"/>
            </a:pPr>
            <a:r>
              <a:rPr lang="en-US" sz="3200" b="1" u="sng" dirty="0">
                <a:solidFill>
                  <a:schemeClr val="tx1">
                    <a:lumMod val="85000"/>
                    <a:lumOff val="15000"/>
                  </a:schemeClr>
                </a:solidFill>
              </a:rPr>
              <a:t>Ultimate reason cited for denial</a:t>
            </a:r>
            <a:r>
              <a:rPr lang="en-US" sz="3200" b="1" dirty="0">
                <a:solidFill>
                  <a:schemeClr val="tx1">
                    <a:lumMod val="85000"/>
                    <a:lumOff val="15000"/>
                  </a:schemeClr>
                </a:solidFill>
              </a:rPr>
              <a:t>: Approval would result in a reduction in the number of residential units available for long-term rental</a:t>
            </a:r>
          </a:p>
        </p:txBody>
      </p:sp>
    </p:spTree>
    <p:extLst>
      <p:ext uri="{BB962C8B-B14F-4D97-AF65-F5344CB8AC3E}">
        <p14:creationId xmlns:p14="http://schemas.microsoft.com/office/powerpoint/2010/main" val="31585958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8F022330-9DF9-8981-841E-963F16F1523E}"/>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187672C7-FC9E-53CE-991C-F684E99F6B3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id="{AA1AD215-ACA9-5B66-DC4D-BC695CD9007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04B48CE3-37CD-259F-04FA-E21BD1C491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27CAD218-722B-15A8-3DD2-575C53180EB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 name="Picture 5">
              <a:extLst>
                <a:ext uri="{FF2B5EF4-FFF2-40B4-BE49-F238E27FC236}">
                  <a16:creationId xmlns:a16="http://schemas.microsoft.com/office/drawing/2014/main" id="{E88B64AC-B851-745B-29D4-1C74A2E8206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8" name="Straight Connector 7">
            <a:extLst>
              <a:ext uri="{FF2B5EF4-FFF2-40B4-BE49-F238E27FC236}">
                <a16:creationId xmlns:a16="http://schemas.microsoft.com/office/drawing/2014/main" id="{1685539F-156C-591E-1115-D55146C849C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4" name="Rectangle 13">
            <a:extLst>
              <a:ext uri="{FF2B5EF4-FFF2-40B4-BE49-F238E27FC236}">
                <a16:creationId xmlns:a16="http://schemas.microsoft.com/office/drawing/2014/main" id="{0FC47A53-E2AB-55D5-0B58-7D3B419A0D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412282F-1B31-A6E7-A69D-41757C2B9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AB1B78F-0F21-1C27-5B74-7580DCFF9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1887E31-787D-BE26-663A-5597161E62C3}"/>
              </a:ext>
            </a:extLst>
          </p:cNvPr>
          <p:cNvSpPr>
            <a:spLocks noGrp="1"/>
          </p:cNvSpPr>
          <p:nvPr>
            <p:ph type="title"/>
          </p:nvPr>
        </p:nvSpPr>
        <p:spPr>
          <a:xfrm>
            <a:off x="952108" y="954756"/>
            <a:ext cx="2730414" cy="4946003"/>
          </a:xfrm>
        </p:spPr>
        <p:txBody>
          <a:bodyPr vert="horz" lIns="91440" tIns="45720" rIns="91440" bIns="45720" rtlCol="0" anchor="ctr">
            <a:normAutofit/>
          </a:bodyPr>
          <a:lstStyle/>
          <a:p>
            <a:r>
              <a:rPr lang="en-US">
                <a:solidFill>
                  <a:srgbClr val="FFFFFF"/>
                </a:solidFill>
              </a:rPr>
              <a:t>Conditions of Approval</a:t>
            </a:r>
          </a:p>
        </p:txBody>
      </p:sp>
      <p:sp>
        <p:nvSpPr>
          <p:cNvPr id="23" name="Rectangle 22">
            <a:extLst>
              <a:ext uri="{FF2B5EF4-FFF2-40B4-BE49-F238E27FC236}">
                <a16:creationId xmlns:a16="http://schemas.microsoft.com/office/drawing/2014/main" id="{E2684018-5FA8-5283-5AB4-937EA4C45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64C7840-0353-0D77-248E-9061C7E9041C}"/>
              </a:ext>
            </a:extLst>
          </p:cNvPr>
          <p:cNvSpPr txBox="1"/>
          <p:nvPr/>
        </p:nvSpPr>
        <p:spPr>
          <a:xfrm>
            <a:off x="5153843" y="643495"/>
            <a:ext cx="6279967" cy="5405968"/>
          </a:xfrm>
          <a:prstGeom prst="rect">
            <a:avLst/>
          </a:prstGeom>
        </p:spPr>
        <p:txBody>
          <a:bodyPr vert="horz" lIns="91440" tIns="45720" rIns="91440" bIns="45720" rtlCol="0" anchor="ctr">
            <a:noAutofit/>
          </a:bodyPr>
          <a:lstStyle/>
          <a:p>
            <a:pPr marL="457200" indent="-457200">
              <a:spcBef>
                <a:spcPct val="20000"/>
              </a:spcBef>
              <a:spcAft>
                <a:spcPts val="600"/>
              </a:spcAft>
              <a:buClr>
                <a:schemeClr val="accent1"/>
              </a:buClr>
              <a:buSzPct val="115000"/>
              <a:buFont typeface="+mj-lt"/>
              <a:buAutoNum type="arabicPeriod" startAt="4"/>
            </a:pPr>
            <a:r>
              <a:rPr lang="en-US" sz="2000" dirty="0">
                <a:solidFill>
                  <a:schemeClr val="tx1">
                    <a:lumMod val="85000"/>
                    <a:lumOff val="15000"/>
                  </a:schemeClr>
                </a:solidFill>
              </a:rPr>
              <a:t>A minimum of ten parking spaces, which shall be delineated with striping in accordance with the approved parking layouts shown in figure 06.010 of the MCGP LUE, are required. </a:t>
            </a:r>
          </a:p>
          <a:p>
            <a:pPr marL="457200" indent="-457200">
              <a:spcBef>
                <a:spcPct val="20000"/>
              </a:spcBef>
              <a:spcAft>
                <a:spcPts val="600"/>
              </a:spcAft>
              <a:buClr>
                <a:schemeClr val="accent1"/>
              </a:buClr>
              <a:buSzPct val="115000"/>
              <a:buFont typeface="+mj-lt"/>
              <a:buAutoNum type="arabicPeriod" startAt="4"/>
            </a:pPr>
            <a:r>
              <a:rPr lang="en-US" sz="2000" dirty="0">
                <a:solidFill>
                  <a:schemeClr val="tx1">
                    <a:lumMod val="85000"/>
                    <a:lumOff val="15000"/>
                  </a:schemeClr>
                </a:solidFill>
              </a:rPr>
              <a:t>Two parking spaces per unit shall be designated for transient rental use with signage identifying the spaces. Transient renters may not parkin in any other locations.</a:t>
            </a:r>
          </a:p>
          <a:p>
            <a:pPr marL="457200" indent="-457200">
              <a:spcBef>
                <a:spcPct val="20000"/>
              </a:spcBef>
              <a:spcAft>
                <a:spcPts val="600"/>
              </a:spcAft>
              <a:buClr>
                <a:schemeClr val="accent1"/>
              </a:buClr>
              <a:buSzPct val="115000"/>
              <a:buFont typeface="+mj-lt"/>
              <a:buAutoNum type="arabicPeriod" startAt="4"/>
            </a:pPr>
            <a:r>
              <a:rPr lang="en-US" sz="2000" dirty="0">
                <a:solidFill>
                  <a:schemeClr val="tx1">
                    <a:lumMod val="85000"/>
                    <a:lumOff val="15000"/>
                  </a:schemeClr>
                </a:solidFill>
              </a:rPr>
              <a:t>A maximum of two vehicles per unit, or four vehicles total, are allowed to park on the property for transient rental. At no time shall the number of vehicles present exceed the two parking spaces per unit designated for transient rental guests.</a:t>
            </a:r>
          </a:p>
          <a:p>
            <a:pPr marL="457200" indent="-457200">
              <a:spcBef>
                <a:spcPct val="20000"/>
              </a:spcBef>
              <a:spcAft>
                <a:spcPts val="600"/>
              </a:spcAft>
              <a:buClr>
                <a:schemeClr val="accent1"/>
              </a:buClr>
              <a:buSzPct val="115000"/>
              <a:buFont typeface="+mj-lt"/>
              <a:buAutoNum type="arabicPeriod" startAt="4"/>
            </a:pPr>
            <a:r>
              <a:rPr lang="en-US" sz="2000" dirty="0">
                <a:solidFill>
                  <a:schemeClr val="tx1">
                    <a:lumMod val="85000"/>
                    <a:lumOff val="15000"/>
                  </a:schemeClr>
                </a:solidFill>
              </a:rPr>
              <a:t>Vehicle parking shall occur only on the property. Off-site and on-street parking are prohibited. Vehicle(s) shall not obstruct the flow of traffic on Foster Avenue.</a:t>
            </a:r>
          </a:p>
          <a:p>
            <a:pPr marL="457200" indent="-457200">
              <a:spcBef>
                <a:spcPct val="20000"/>
              </a:spcBef>
              <a:spcAft>
                <a:spcPts val="600"/>
              </a:spcAft>
              <a:buClr>
                <a:schemeClr val="accent1"/>
              </a:buClr>
              <a:buSzPct val="115000"/>
              <a:buFont typeface="+mj-lt"/>
              <a:buAutoNum type="arabicPeriod" startAt="4"/>
            </a:pPr>
            <a:r>
              <a:rPr lang="en-US" sz="2000" dirty="0">
                <a:solidFill>
                  <a:schemeClr val="tx1">
                    <a:lumMod val="85000"/>
                    <a:lumOff val="15000"/>
                  </a:schemeClr>
                </a:solidFill>
              </a:rPr>
              <a:t>All transient rental customers must sleep within the dwelling; customers are prohibited from sleeping in an RV, travel-trailer, or similar mobile-living unit on the property or any neighboring property.</a:t>
            </a:r>
          </a:p>
        </p:txBody>
      </p:sp>
    </p:spTree>
    <p:extLst>
      <p:ext uri="{BB962C8B-B14F-4D97-AF65-F5344CB8AC3E}">
        <p14:creationId xmlns:p14="http://schemas.microsoft.com/office/powerpoint/2010/main" val="28447877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28239293-C5CB-BEE6-F311-6385E800BBF3}"/>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BCBB5F2B-0D1F-244D-0B33-CBA450731F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id="{5E98D2D1-38E1-EB1D-CDA3-957E13AF927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7AA9C9FC-BFF9-DBFE-A601-8D0ED56344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3B1678E6-E70F-4E1A-F4FE-1FE89068DC7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 name="Picture 5">
              <a:extLst>
                <a:ext uri="{FF2B5EF4-FFF2-40B4-BE49-F238E27FC236}">
                  <a16:creationId xmlns:a16="http://schemas.microsoft.com/office/drawing/2014/main" id="{F8539323-D707-0C11-FEDC-FD33BE78FAF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8" name="Straight Connector 7">
            <a:extLst>
              <a:ext uri="{FF2B5EF4-FFF2-40B4-BE49-F238E27FC236}">
                <a16:creationId xmlns:a16="http://schemas.microsoft.com/office/drawing/2014/main" id="{57D9AC18-9020-3847-1D01-6F770203A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4" name="Rectangle 13">
            <a:extLst>
              <a:ext uri="{FF2B5EF4-FFF2-40B4-BE49-F238E27FC236}">
                <a16:creationId xmlns:a16="http://schemas.microsoft.com/office/drawing/2014/main" id="{7297286D-56E1-EC8F-A901-9D6D23C47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092F10-CED8-3ABC-92B7-C2B8E01E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9DE65E6-B3EF-91BB-6DBE-B64C623175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2AA2614-E713-1DF1-4F3A-99761A4694F2}"/>
              </a:ext>
            </a:extLst>
          </p:cNvPr>
          <p:cNvSpPr>
            <a:spLocks noGrp="1"/>
          </p:cNvSpPr>
          <p:nvPr>
            <p:ph type="title"/>
          </p:nvPr>
        </p:nvSpPr>
        <p:spPr>
          <a:xfrm>
            <a:off x="952108" y="954756"/>
            <a:ext cx="2730414" cy="4946003"/>
          </a:xfrm>
        </p:spPr>
        <p:txBody>
          <a:bodyPr vert="horz" lIns="91440" tIns="45720" rIns="91440" bIns="45720" rtlCol="0" anchor="ctr">
            <a:normAutofit/>
          </a:bodyPr>
          <a:lstStyle/>
          <a:p>
            <a:r>
              <a:rPr lang="en-US">
                <a:solidFill>
                  <a:srgbClr val="FFFFFF"/>
                </a:solidFill>
              </a:rPr>
              <a:t>Conditions of Approval</a:t>
            </a:r>
          </a:p>
        </p:txBody>
      </p:sp>
      <p:sp>
        <p:nvSpPr>
          <p:cNvPr id="23" name="Rectangle 22">
            <a:extLst>
              <a:ext uri="{FF2B5EF4-FFF2-40B4-BE49-F238E27FC236}">
                <a16:creationId xmlns:a16="http://schemas.microsoft.com/office/drawing/2014/main" id="{503C7249-57D7-C5E4-ECC6-D4DAD301E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107DC57-0693-D085-80DE-789963D70DDD}"/>
              </a:ext>
            </a:extLst>
          </p:cNvPr>
          <p:cNvSpPr txBox="1"/>
          <p:nvPr/>
        </p:nvSpPr>
        <p:spPr>
          <a:xfrm>
            <a:off x="5153843" y="643495"/>
            <a:ext cx="6279967" cy="5405968"/>
          </a:xfrm>
          <a:prstGeom prst="rect">
            <a:avLst/>
          </a:prstGeom>
        </p:spPr>
        <p:txBody>
          <a:bodyPr vert="horz" lIns="91440" tIns="45720" rIns="91440" bIns="45720" rtlCol="0" anchor="ctr">
            <a:noAutofit/>
          </a:bodyPr>
          <a:lstStyle/>
          <a:p>
            <a:pPr marL="457200" indent="-457200">
              <a:spcBef>
                <a:spcPct val="20000"/>
              </a:spcBef>
              <a:spcAft>
                <a:spcPts val="600"/>
              </a:spcAft>
              <a:buClr>
                <a:schemeClr val="accent1"/>
              </a:buClr>
              <a:buSzPct val="115000"/>
              <a:buFont typeface="+mj-lt"/>
              <a:buAutoNum type="arabicPeriod" startAt="9"/>
            </a:pPr>
            <a:r>
              <a:rPr lang="en-US" sz="2000" dirty="0">
                <a:solidFill>
                  <a:schemeClr val="tx1">
                    <a:lumMod val="85000"/>
                    <a:lumOff val="15000"/>
                  </a:schemeClr>
                </a:solidFill>
              </a:rPr>
              <a:t>All exterior lighting shall be shielded and directed downward to comply with Chapter 23, Dark Sky Regulations prior to issuance of a Vacation Home Rental permit.</a:t>
            </a:r>
          </a:p>
          <a:p>
            <a:pPr marL="457200" indent="-457200">
              <a:spcBef>
                <a:spcPct val="20000"/>
              </a:spcBef>
              <a:spcAft>
                <a:spcPts val="600"/>
              </a:spcAft>
              <a:buClr>
                <a:schemeClr val="accent1"/>
              </a:buClr>
              <a:buSzPct val="115000"/>
              <a:buFont typeface="+mj-lt"/>
              <a:buAutoNum type="arabicPeriod" startAt="9"/>
            </a:pPr>
            <a:r>
              <a:rPr lang="en-US" sz="2000" dirty="0">
                <a:solidFill>
                  <a:schemeClr val="tx1">
                    <a:lumMod val="85000"/>
                    <a:lumOff val="15000"/>
                  </a:schemeClr>
                </a:solidFill>
              </a:rPr>
              <a:t>A sufficient number of wildlife-resistant trash receptacles shall be available at the project site. Trash and other solid waste shall not be allowed to accumulate in or around the property and shall be removed promptly to a designated landfill, transfer station or other designated site. Property management shall be responsible for the cleanup if the tenants or transient rental guests do not properly dispose of trash in wildlife-resistant containers.</a:t>
            </a:r>
          </a:p>
          <a:p>
            <a:pPr marL="457200" indent="-457200">
              <a:spcBef>
                <a:spcPct val="20000"/>
              </a:spcBef>
              <a:spcAft>
                <a:spcPts val="600"/>
              </a:spcAft>
              <a:buClr>
                <a:schemeClr val="accent1"/>
              </a:buClr>
              <a:buSzPct val="115000"/>
              <a:buFont typeface="+mj-lt"/>
              <a:buAutoNum type="arabicPeriod" startAt="9"/>
            </a:pPr>
            <a:r>
              <a:rPr lang="en-US" sz="2000" dirty="0">
                <a:solidFill>
                  <a:schemeClr val="tx1">
                    <a:lumMod val="85000"/>
                    <a:lumOff val="15000"/>
                  </a:schemeClr>
                </a:solidFill>
              </a:rPr>
              <a:t>In order to qualify as a transient rental, the building cannot be substandard as defined by the California Health and Safety code.</a:t>
            </a:r>
          </a:p>
          <a:p>
            <a:pPr marL="457200" indent="-457200">
              <a:spcBef>
                <a:spcPct val="20000"/>
              </a:spcBef>
              <a:spcAft>
                <a:spcPts val="600"/>
              </a:spcAft>
              <a:buClr>
                <a:schemeClr val="accent1"/>
              </a:buClr>
              <a:buSzPct val="115000"/>
              <a:buFont typeface="+mj-lt"/>
              <a:buAutoNum type="arabicPeriod" startAt="9"/>
            </a:pPr>
            <a:r>
              <a:rPr lang="en-US" sz="2000" dirty="0">
                <a:solidFill>
                  <a:schemeClr val="tx1">
                    <a:lumMod val="85000"/>
                    <a:lumOff val="15000"/>
                  </a:schemeClr>
                </a:solidFill>
              </a:rPr>
              <a:t>The low-hanging power line in Figure 10 of this report must be brought into compliance with the California Building Code and pass an inspection performed by Mono County Building Division staff prior to issuance of a Vacation Home Rental permit.</a:t>
            </a:r>
          </a:p>
        </p:txBody>
      </p:sp>
    </p:spTree>
    <p:extLst>
      <p:ext uri="{BB962C8B-B14F-4D97-AF65-F5344CB8AC3E}">
        <p14:creationId xmlns:p14="http://schemas.microsoft.com/office/powerpoint/2010/main" val="24666373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A877F5D7-79A9-EE37-B786-A5A22B9978EC}"/>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DA775F9D-BA6E-0929-BED5-7AB4AA874C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id="{36E472CC-1722-8CC6-D30B-597AEF6EB7D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69BF0E58-7B6E-C77C-6891-3FBE56679E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3F2DB085-026C-4498-4169-58DF580391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 name="Picture 5">
              <a:extLst>
                <a:ext uri="{FF2B5EF4-FFF2-40B4-BE49-F238E27FC236}">
                  <a16:creationId xmlns:a16="http://schemas.microsoft.com/office/drawing/2014/main" id="{315D54F1-64FC-B7C7-4E50-B280EE4E01C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8" name="Straight Connector 7">
            <a:extLst>
              <a:ext uri="{FF2B5EF4-FFF2-40B4-BE49-F238E27FC236}">
                <a16:creationId xmlns:a16="http://schemas.microsoft.com/office/drawing/2014/main" id="{00A72A94-902B-B05E-6E90-4A46F1AC6C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4" name="Rectangle 13">
            <a:extLst>
              <a:ext uri="{FF2B5EF4-FFF2-40B4-BE49-F238E27FC236}">
                <a16:creationId xmlns:a16="http://schemas.microsoft.com/office/drawing/2014/main" id="{41FF179B-5284-4328-B3D3-9A22FA9DE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CD2A572-D53C-63FC-DD70-FB0907FA3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ED0580B-23A9-E6DF-D15B-9102EADB31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1A0209A-63DC-3780-1314-481CF79EE254}"/>
              </a:ext>
            </a:extLst>
          </p:cNvPr>
          <p:cNvSpPr>
            <a:spLocks noGrp="1"/>
          </p:cNvSpPr>
          <p:nvPr>
            <p:ph type="title"/>
          </p:nvPr>
        </p:nvSpPr>
        <p:spPr>
          <a:xfrm>
            <a:off x="952108" y="954756"/>
            <a:ext cx="2730414" cy="4946003"/>
          </a:xfrm>
        </p:spPr>
        <p:txBody>
          <a:bodyPr vert="horz" lIns="91440" tIns="45720" rIns="91440" bIns="45720" rtlCol="0" anchor="ctr">
            <a:normAutofit/>
          </a:bodyPr>
          <a:lstStyle/>
          <a:p>
            <a:r>
              <a:rPr lang="en-US">
                <a:solidFill>
                  <a:srgbClr val="FFFFFF"/>
                </a:solidFill>
              </a:rPr>
              <a:t>Conditions of Approval</a:t>
            </a:r>
          </a:p>
        </p:txBody>
      </p:sp>
      <p:sp>
        <p:nvSpPr>
          <p:cNvPr id="23" name="Rectangle 22">
            <a:extLst>
              <a:ext uri="{FF2B5EF4-FFF2-40B4-BE49-F238E27FC236}">
                <a16:creationId xmlns:a16="http://schemas.microsoft.com/office/drawing/2014/main" id="{87AB8627-C82D-7953-9A00-C2067F251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C32C466-D670-3DC3-4903-F0A6C28EBB24}"/>
              </a:ext>
            </a:extLst>
          </p:cNvPr>
          <p:cNvSpPr txBox="1"/>
          <p:nvPr/>
        </p:nvSpPr>
        <p:spPr>
          <a:xfrm>
            <a:off x="5153843" y="643495"/>
            <a:ext cx="6279967" cy="5405968"/>
          </a:xfrm>
          <a:prstGeom prst="rect">
            <a:avLst/>
          </a:prstGeom>
        </p:spPr>
        <p:txBody>
          <a:bodyPr vert="horz" lIns="91440" tIns="45720" rIns="91440" bIns="45720" rtlCol="0" anchor="ctr">
            <a:noAutofit/>
          </a:bodyPr>
          <a:lstStyle/>
          <a:p>
            <a:pPr marL="457200" indent="-457200">
              <a:spcBef>
                <a:spcPct val="20000"/>
              </a:spcBef>
              <a:spcAft>
                <a:spcPts val="600"/>
              </a:spcAft>
              <a:buClr>
                <a:schemeClr val="accent1"/>
              </a:buClr>
              <a:buSzPct val="115000"/>
              <a:buFont typeface="+mj-lt"/>
              <a:buAutoNum type="arabicPeriod" startAt="13"/>
            </a:pPr>
            <a:r>
              <a:rPr lang="en-US" sz="2000" dirty="0">
                <a:solidFill>
                  <a:schemeClr val="tx1">
                    <a:lumMod val="85000"/>
                    <a:lumOff val="15000"/>
                  </a:schemeClr>
                </a:solidFill>
              </a:rPr>
              <a:t>The project is required to comply with any requirements of the June Lake Fire Protection District.</a:t>
            </a:r>
          </a:p>
          <a:p>
            <a:pPr marL="457200" indent="-457200">
              <a:spcBef>
                <a:spcPct val="20000"/>
              </a:spcBef>
              <a:spcAft>
                <a:spcPts val="600"/>
              </a:spcAft>
              <a:buClr>
                <a:schemeClr val="accent1"/>
              </a:buClr>
              <a:buSzPct val="115000"/>
              <a:buFont typeface="+mj-lt"/>
              <a:buAutoNum type="arabicPeriod" startAt="13"/>
            </a:pPr>
            <a:r>
              <a:rPr lang="en-US" sz="2000" dirty="0">
                <a:solidFill>
                  <a:schemeClr val="tx1">
                    <a:lumMod val="85000"/>
                    <a:lumOff val="15000"/>
                  </a:schemeClr>
                </a:solidFill>
              </a:rPr>
              <a:t>Transient rental units shall meet the standards and requirements of Mono County General Plan Chapter 26.</a:t>
            </a:r>
          </a:p>
          <a:p>
            <a:pPr marL="457200" indent="-457200">
              <a:spcBef>
                <a:spcPct val="20000"/>
              </a:spcBef>
              <a:spcAft>
                <a:spcPts val="600"/>
              </a:spcAft>
              <a:buClr>
                <a:schemeClr val="accent1"/>
              </a:buClr>
              <a:buSzPct val="115000"/>
              <a:buFont typeface="+mj-lt"/>
              <a:buAutoNum type="arabicPeriod" startAt="13"/>
            </a:pPr>
            <a:r>
              <a:rPr lang="en-US" sz="2000" dirty="0">
                <a:solidFill>
                  <a:schemeClr val="tx1">
                    <a:lumMod val="85000"/>
                    <a:lumOff val="15000"/>
                  </a:schemeClr>
                </a:solidFill>
              </a:rPr>
              <a:t>The project shall comply with provisions of the Mono County General Plan including Chapter 26, Mono County Code, project description, and all conditions. </a:t>
            </a:r>
          </a:p>
          <a:p>
            <a:pPr marL="457200" indent="-457200">
              <a:spcBef>
                <a:spcPct val="20000"/>
              </a:spcBef>
              <a:spcAft>
                <a:spcPts val="600"/>
              </a:spcAft>
              <a:buClr>
                <a:schemeClr val="accent1"/>
              </a:buClr>
              <a:buSzPct val="115000"/>
              <a:buFont typeface="+mj-lt"/>
              <a:buAutoNum type="arabicPeriod" startAt="13"/>
            </a:pPr>
            <a:r>
              <a:rPr lang="en-US" sz="2000" dirty="0">
                <a:solidFill>
                  <a:schemeClr val="tx1">
                    <a:lumMod val="85000"/>
                    <a:lumOff val="15000"/>
                  </a:schemeClr>
                </a:solidFill>
              </a:rPr>
              <a:t>Future development shall meet all requirements of Mono County including, but not limited to, the General Plan, Mono County Code, and project conditions and site plan.</a:t>
            </a:r>
          </a:p>
          <a:p>
            <a:pPr marL="457200" indent="-457200">
              <a:spcBef>
                <a:spcPct val="20000"/>
              </a:spcBef>
              <a:spcAft>
                <a:spcPts val="600"/>
              </a:spcAft>
              <a:buClr>
                <a:schemeClr val="accent1"/>
              </a:buClr>
              <a:buSzPct val="115000"/>
              <a:buFont typeface="+mj-lt"/>
              <a:buAutoNum type="arabicPeriod" startAt="13"/>
            </a:pPr>
            <a:r>
              <a:rPr lang="en-US" sz="2000" dirty="0">
                <a:solidFill>
                  <a:schemeClr val="tx1">
                    <a:lumMod val="85000"/>
                    <a:lumOff val="15000"/>
                  </a:schemeClr>
                </a:solidFill>
              </a:rPr>
              <a:t>The project shall comply with applicable requirements by other Mono County departments and divisions including, but not limited to, Mono County Building Division, Public Works, and Environmental Health requirements, and any California state health orders. </a:t>
            </a:r>
          </a:p>
        </p:txBody>
      </p:sp>
    </p:spTree>
    <p:extLst>
      <p:ext uri="{BB962C8B-B14F-4D97-AF65-F5344CB8AC3E}">
        <p14:creationId xmlns:p14="http://schemas.microsoft.com/office/powerpoint/2010/main" val="26144589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A808A0C4-DD26-671C-C141-3246E704D3EF}"/>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D05E6BC5-65A6-69BF-7FEF-063810CE58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id="{F21C227A-C599-3054-21CD-0C7C111644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58A7207B-B717-D6EB-5075-3F1AB1CB73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35576BFE-EDA1-1289-CE79-075B614F739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 name="Picture 5">
              <a:extLst>
                <a:ext uri="{FF2B5EF4-FFF2-40B4-BE49-F238E27FC236}">
                  <a16:creationId xmlns:a16="http://schemas.microsoft.com/office/drawing/2014/main" id="{44E9FFEE-627A-91A8-642F-5CA5942E20D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8" name="Straight Connector 7">
            <a:extLst>
              <a:ext uri="{FF2B5EF4-FFF2-40B4-BE49-F238E27FC236}">
                <a16:creationId xmlns:a16="http://schemas.microsoft.com/office/drawing/2014/main" id="{D1208A6D-FF0D-D002-292E-5466A1E7F4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4" name="Rectangle 13">
            <a:extLst>
              <a:ext uri="{FF2B5EF4-FFF2-40B4-BE49-F238E27FC236}">
                <a16:creationId xmlns:a16="http://schemas.microsoft.com/office/drawing/2014/main" id="{1CE28732-7C0C-DD7E-2D4B-A4E730A040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4AC118C-EF7C-3F15-5277-0C78809F1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DD19BD2-C85C-EC48-904E-932FEA2D6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8A934E8-D351-08BC-4741-7DFBE4905F07}"/>
              </a:ext>
            </a:extLst>
          </p:cNvPr>
          <p:cNvSpPr>
            <a:spLocks noGrp="1"/>
          </p:cNvSpPr>
          <p:nvPr>
            <p:ph type="title"/>
          </p:nvPr>
        </p:nvSpPr>
        <p:spPr>
          <a:xfrm>
            <a:off x="952108" y="954756"/>
            <a:ext cx="2730414" cy="4946003"/>
          </a:xfrm>
        </p:spPr>
        <p:txBody>
          <a:bodyPr vert="horz" lIns="91440" tIns="45720" rIns="91440" bIns="45720" rtlCol="0" anchor="ctr">
            <a:normAutofit/>
          </a:bodyPr>
          <a:lstStyle/>
          <a:p>
            <a:r>
              <a:rPr lang="en-US">
                <a:solidFill>
                  <a:srgbClr val="FFFFFF"/>
                </a:solidFill>
              </a:rPr>
              <a:t>Conditions of Approval</a:t>
            </a:r>
          </a:p>
        </p:txBody>
      </p:sp>
      <p:sp>
        <p:nvSpPr>
          <p:cNvPr id="23" name="Rectangle 22">
            <a:extLst>
              <a:ext uri="{FF2B5EF4-FFF2-40B4-BE49-F238E27FC236}">
                <a16:creationId xmlns:a16="http://schemas.microsoft.com/office/drawing/2014/main" id="{5EF0AB75-2A1A-93D4-2EA0-6C440E9A53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6A9F224-48A7-0913-169C-083BCA1A5DC9}"/>
              </a:ext>
            </a:extLst>
          </p:cNvPr>
          <p:cNvSpPr txBox="1"/>
          <p:nvPr/>
        </p:nvSpPr>
        <p:spPr>
          <a:xfrm>
            <a:off x="5153843" y="643495"/>
            <a:ext cx="6279967" cy="5405968"/>
          </a:xfrm>
          <a:prstGeom prst="rect">
            <a:avLst/>
          </a:prstGeom>
        </p:spPr>
        <p:txBody>
          <a:bodyPr vert="horz" lIns="91440" tIns="45720" rIns="91440" bIns="45720" rtlCol="0" anchor="ctr">
            <a:noAutofit/>
          </a:bodyPr>
          <a:lstStyle/>
          <a:p>
            <a:pPr marL="457200" indent="-457200">
              <a:spcBef>
                <a:spcPct val="20000"/>
              </a:spcBef>
              <a:spcAft>
                <a:spcPts val="600"/>
              </a:spcAft>
              <a:buClr>
                <a:schemeClr val="accent1"/>
              </a:buClr>
              <a:buSzPct val="115000"/>
              <a:buFont typeface="+mj-lt"/>
              <a:buAutoNum type="arabicPeriod" startAt="13"/>
            </a:pPr>
            <a:r>
              <a:rPr lang="en-US" sz="2000" dirty="0">
                <a:solidFill>
                  <a:schemeClr val="tx1">
                    <a:lumMod val="85000"/>
                    <a:lumOff val="15000"/>
                  </a:schemeClr>
                </a:solidFill>
              </a:rPr>
              <a:t>The project is required to comply with any requirements of the June Lake Fire Protection District.</a:t>
            </a:r>
          </a:p>
          <a:p>
            <a:pPr marL="457200" indent="-457200">
              <a:spcBef>
                <a:spcPct val="20000"/>
              </a:spcBef>
              <a:spcAft>
                <a:spcPts val="600"/>
              </a:spcAft>
              <a:buClr>
                <a:schemeClr val="accent1"/>
              </a:buClr>
              <a:buSzPct val="115000"/>
              <a:buFont typeface="+mj-lt"/>
              <a:buAutoNum type="arabicPeriod" startAt="13"/>
            </a:pPr>
            <a:r>
              <a:rPr lang="en-US" sz="2000" dirty="0">
                <a:solidFill>
                  <a:schemeClr val="tx1">
                    <a:lumMod val="85000"/>
                    <a:lumOff val="15000"/>
                  </a:schemeClr>
                </a:solidFill>
              </a:rPr>
              <a:t>Transient rental units shall meet the standards and requirements of Mono County General Plan Chapter 26.</a:t>
            </a:r>
          </a:p>
          <a:p>
            <a:pPr marL="457200" indent="-457200">
              <a:spcBef>
                <a:spcPct val="20000"/>
              </a:spcBef>
              <a:spcAft>
                <a:spcPts val="600"/>
              </a:spcAft>
              <a:buClr>
                <a:schemeClr val="accent1"/>
              </a:buClr>
              <a:buSzPct val="115000"/>
              <a:buFont typeface="+mj-lt"/>
              <a:buAutoNum type="arabicPeriod" startAt="13"/>
            </a:pPr>
            <a:r>
              <a:rPr lang="en-US" sz="2000" dirty="0">
                <a:solidFill>
                  <a:schemeClr val="tx1">
                    <a:lumMod val="85000"/>
                    <a:lumOff val="15000"/>
                  </a:schemeClr>
                </a:solidFill>
              </a:rPr>
              <a:t>The project shall comply with provisions of the Mono County General Plan including Chapter 26, Mono County Code, project description, and all conditions. </a:t>
            </a:r>
          </a:p>
          <a:p>
            <a:pPr marL="457200" indent="-457200">
              <a:spcBef>
                <a:spcPct val="20000"/>
              </a:spcBef>
              <a:spcAft>
                <a:spcPts val="600"/>
              </a:spcAft>
              <a:buClr>
                <a:schemeClr val="accent1"/>
              </a:buClr>
              <a:buSzPct val="115000"/>
              <a:buFont typeface="+mj-lt"/>
              <a:buAutoNum type="arabicPeriod" startAt="13"/>
            </a:pPr>
            <a:r>
              <a:rPr lang="en-US" sz="2000" dirty="0">
                <a:solidFill>
                  <a:schemeClr val="tx1">
                    <a:lumMod val="85000"/>
                    <a:lumOff val="15000"/>
                  </a:schemeClr>
                </a:solidFill>
              </a:rPr>
              <a:t>Future development shall meet all requirements of Mono County including, but not limited to, the General Plan, Mono County Code, and project conditions and site plan.</a:t>
            </a:r>
          </a:p>
          <a:p>
            <a:pPr marL="457200" indent="-457200">
              <a:spcBef>
                <a:spcPct val="20000"/>
              </a:spcBef>
              <a:spcAft>
                <a:spcPts val="600"/>
              </a:spcAft>
              <a:buClr>
                <a:schemeClr val="accent1"/>
              </a:buClr>
              <a:buSzPct val="115000"/>
              <a:buFont typeface="+mj-lt"/>
              <a:buAutoNum type="arabicPeriod" startAt="13"/>
            </a:pPr>
            <a:r>
              <a:rPr lang="en-US" sz="2000" dirty="0">
                <a:solidFill>
                  <a:schemeClr val="tx1">
                    <a:lumMod val="85000"/>
                    <a:lumOff val="15000"/>
                  </a:schemeClr>
                </a:solidFill>
              </a:rPr>
              <a:t>The project shall comply with applicable requirements by other Mono County departments and divisions including, but not limited to, Mono County Building Division, Public Works, and Environmental Health requirements, and any California state health orders. </a:t>
            </a:r>
          </a:p>
        </p:txBody>
      </p:sp>
    </p:spTree>
    <p:extLst>
      <p:ext uri="{BB962C8B-B14F-4D97-AF65-F5344CB8AC3E}">
        <p14:creationId xmlns:p14="http://schemas.microsoft.com/office/powerpoint/2010/main" val="2340674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3DEB9DE9-4831-EAA0-4B54-9B683A7BC7A9}"/>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E096B908-04D9-07C5-940E-FE39E11356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 name="Picture 9">
              <a:extLst>
                <a:ext uri="{FF2B5EF4-FFF2-40B4-BE49-F238E27FC236}">
                  <a16:creationId xmlns:a16="http://schemas.microsoft.com/office/drawing/2014/main" id="{3CECA78D-63B7-24F5-1938-A4C5E3B12FD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1" name="Rectangle 10">
              <a:extLst>
                <a:ext uri="{FF2B5EF4-FFF2-40B4-BE49-F238E27FC236}">
                  <a16:creationId xmlns:a16="http://schemas.microsoft.com/office/drawing/2014/main" id="{31CE93D0-2EE1-1ABE-466B-5A74159422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2" name="Picture 11">
              <a:extLst>
                <a:ext uri="{FF2B5EF4-FFF2-40B4-BE49-F238E27FC236}">
                  <a16:creationId xmlns:a16="http://schemas.microsoft.com/office/drawing/2014/main" id="{C8AB0DA8-5CA4-B259-E219-4E89F62A2F3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6" name="Picture 5">
              <a:extLst>
                <a:ext uri="{FF2B5EF4-FFF2-40B4-BE49-F238E27FC236}">
                  <a16:creationId xmlns:a16="http://schemas.microsoft.com/office/drawing/2014/main" id="{E97DF599-D97C-EC51-700A-AEDF0F50225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8" name="Straight Connector 7">
            <a:extLst>
              <a:ext uri="{FF2B5EF4-FFF2-40B4-BE49-F238E27FC236}">
                <a16:creationId xmlns:a16="http://schemas.microsoft.com/office/drawing/2014/main" id="{E6DA009E-9BCF-5C79-F6FA-A41B57ED67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4" name="Rectangle 13">
            <a:extLst>
              <a:ext uri="{FF2B5EF4-FFF2-40B4-BE49-F238E27FC236}">
                <a16:creationId xmlns:a16="http://schemas.microsoft.com/office/drawing/2014/main" id="{605C2B05-3991-D464-BFD7-08942637D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9AB24C9-BC28-27FA-6511-CFFDDE77F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24AFDAA-0BAF-1574-4777-2F7D53C70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719130F-B436-E79A-C6E3-CCF77D7A95BD}"/>
              </a:ext>
            </a:extLst>
          </p:cNvPr>
          <p:cNvSpPr>
            <a:spLocks noGrp="1"/>
          </p:cNvSpPr>
          <p:nvPr>
            <p:ph type="title"/>
          </p:nvPr>
        </p:nvSpPr>
        <p:spPr>
          <a:xfrm>
            <a:off x="952108" y="954756"/>
            <a:ext cx="2730414" cy="4946003"/>
          </a:xfrm>
        </p:spPr>
        <p:txBody>
          <a:bodyPr vert="horz" lIns="91440" tIns="45720" rIns="91440" bIns="45720" rtlCol="0" anchor="ctr">
            <a:normAutofit/>
          </a:bodyPr>
          <a:lstStyle/>
          <a:p>
            <a:r>
              <a:rPr lang="en-US">
                <a:solidFill>
                  <a:srgbClr val="FFFFFF"/>
                </a:solidFill>
              </a:rPr>
              <a:t>Conditions of Approval</a:t>
            </a:r>
          </a:p>
        </p:txBody>
      </p:sp>
      <p:sp>
        <p:nvSpPr>
          <p:cNvPr id="23" name="Rectangle 22">
            <a:extLst>
              <a:ext uri="{FF2B5EF4-FFF2-40B4-BE49-F238E27FC236}">
                <a16:creationId xmlns:a16="http://schemas.microsoft.com/office/drawing/2014/main" id="{6070C7A6-3802-950F-DDE2-336D08E6C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E5D152A-246E-5F79-10E4-06C3362CCADC}"/>
              </a:ext>
            </a:extLst>
          </p:cNvPr>
          <p:cNvSpPr txBox="1"/>
          <p:nvPr/>
        </p:nvSpPr>
        <p:spPr>
          <a:xfrm>
            <a:off x="5153843" y="643495"/>
            <a:ext cx="6279967" cy="5405968"/>
          </a:xfrm>
          <a:prstGeom prst="rect">
            <a:avLst/>
          </a:prstGeom>
        </p:spPr>
        <p:txBody>
          <a:bodyPr vert="horz" lIns="91440" tIns="45720" rIns="91440" bIns="45720" rtlCol="0" anchor="ctr">
            <a:noAutofit/>
          </a:bodyPr>
          <a:lstStyle/>
          <a:p>
            <a:pPr marL="457200" indent="-457200">
              <a:spcBef>
                <a:spcPct val="20000"/>
              </a:spcBef>
              <a:spcAft>
                <a:spcPts val="1800"/>
              </a:spcAft>
              <a:buClr>
                <a:schemeClr val="accent1"/>
              </a:buClr>
              <a:buSzPct val="115000"/>
              <a:buFont typeface="+mj-lt"/>
              <a:buAutoNum type="arabicPeriod" startAt="18"/>
            </a:pPr>
            <a:r>
              <a:rPr lang="en-US" sz="2800" dirty="0">
                <a:solidFill>
                  <a:schemeClr val="tx1">
                    <a:lumMod val="85000"/>
                    <a:lumOff val="15000"/>
                  </a:schemeClr>
                </a:solidFill>
              </a:rPr>
              <a:t>Appeal</a:t>
            </a:r>
          </a:p>
          <a:p>
            <a:pPr marL="457200" indent="-457200">
              <a:spcBef>
                <a:spcPct val="20000"/>
              </a:spcBef>
              <a:spcAft>
                <a:spcPts val="1800"/>
              </a:spcAft>
              <a:buClr>
                <a:schemeClr val="accent1"/>
              </a:buClr>
              <a:buSzPct val="115000"/>
              <a:buFont typeface="+mj-lt"/>
              <a:buAutoNum type="arabicPeriod" startAt="18"/>
            </a:pPr>
            <a:r>
              <a:rPr lang="en-US" sz="2800" dirty="0">
                <a:solidFill>
                  <a:schemeClr val="tx1">
                    <a:lumMod val="85000"/>
                    <a:lumOff val="15000"/>
                  </a:schemeClr>
                </a:solidFill>
              </a:rPr>
              <a:t>Termination</a:t>
            </a:r>
          </a:p>
          <a:p>
            <a:pPr marL="457200" indent="-457200">
              <a:spcBef>
                <a:spcPct val="20000"/>
              </a:spcBef>
              <a:spcAft>
                <a:spcPts val="1800"/>
              </a:spcAft>
              <a:buClr>
                <a:schemeClr val="accent1"/>
              </a:buClr>
              <a:buSzPct val="115000"/>
              <a:buFont typeface="+mj-lt"/>
              <a:buAutoNum type="arabicPeriod" startAt="18"/>
            </a:pPr>
            <a:r>
              <a:rPr lang="en-US" sz="2800" dirty="0">
                <a:solidFill>
                  <a:schemeClr val="tx1">
                    <a:lumMod val="85000"/>
                    <a:lumOff val="15000"/>
                  </a:schemeClr>
                </a:solidFill>
              </a:rPr>
              <a:t>Extensions </a:t>
            </a:r>
          </a:p>
          <a:p>
            <a:pPr marL="457200" indent="-457200">
              <a:spcBef>
                <a:spcPct val="20000"/>
              </a:spcBef>
              <a:spcAft>
                <a:spcPts val="1800"/>
              </a:spcAft>
              <a:buClr>
                <a:schemeClr val="accent1"/>
              </a:buClr>
              <a:buSzPct val="115000"/>
              <a:buFont typeface="+mj-lt"/>
              <a:buAutoNum type="arabicPeriod" startAt="18"/>
            </a:pPr>
            <a:r>
              <a:rPr lang="en-US" sz="2800" dirty="0">
                <a:solidFill>
                  <a:schemeClr val="tx1">
                    <a:lumMod val="85000"/>
                    <a:lumOff val="15000"/>
                  </a:schemeClr>
                </a:solidFill>
              </a:rPr>
              <a:t>Revocation</a:t>
            </a:r>
          </a:p>
        </p:txBody>
      </p:sp>
    </p:spTree>
    <p:extLst>
      <p:ext uri="{BB962C8B-B14F-4D97-AF65-F5344CB8AC3E}">
        <p14:creationId xmlns:p14="http://schemas.microsoft.com/office/powerpoint/2010/main" val="35090201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126D3-C840-62FE-F0D3-E5A82476AE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F21D4-E4B8-2139-D4CC-4AB67E27930B}"/>
              </a:ext>
            </a:extLst>
          </p:cNvPr>
          <p:cNvSpPr>
            <a:spLocks noGrp="1"/>
          </p:cNvSpPr>
          <p:nvPr>
            <p:ph type="title"/>
          </p:nvPr>
        </p:nvSpPr>
        <p:spPr/>
        <p:txBody>
          <a:bodyPr/>
          <a:lstStyle/>
          <a:p>
            <a:r>
              <a:rPr lang="en-US" dirty="0"/>
              <a:t>Staff Recommendation</a:t>
            </a:r>
          </a:p>
        </p:txBody>
      </p:sp>
      <p:sp>
        <p:nvSpPr>
          <p:cNvPr id="3" name="Content Placeholder 2">
            <a:extLst>
              <a:ext uri="{FF2B5EF4-FFF2-40B4-BE49-F238E27FC236}">
                <a16:creationId xmlns:a16="http://schemas.microsoft.com/office/drawing/2014/main" id="{50DC63E1-9D1C-F39F-9FB4-95A337C6A778}"/>
              </a:ext>
            </a:extLst>
          </p:cNvPr>
          <p:cNvSpPr>
            <a:spLocks noGrp="1"/>
          </p:cNvSpPr>
          <p:nvPr>
            <p:ph idx="1"/>
          </p:nvPr>
        </p:nvSpPr>
        <p:spPr/>
        <p:txBody>
          <a:bodyPr>
            <a:normAutofit/>
          </a:bodyPr>
          <a:lstStyle/>
          <a:p>
            <a:pPr marL="457200" indent="-457200">
              <a:buFont typeface="+mj-lt"/>
              <a:buAutoNum type="arabicParenR"/>
            </a:pPr>
            <a:r>
              <a:rPr lang="en-US" dirty="0"/>
              <a:t>Hold the public hearing, receive public testimony, deliberate the project, and make any desired changes; and</a:t>
            </a:r>
          </a:p>
          <a:p>
            <a:pPr marL="457200" indent="-457200">
              <a:buFont typeface="+mj-lt"/>
              <a:buAutoNum type="arabicParenR"/>
            </a:pPr>
            <a:r>
              <a:rPr lang="en-US" dirty="0"/>
              <a:t>Determine that the required use permit findings cannot be made and disapprove Use Permit 25-004 (Valletta). (Projects which a public agency rejects or disapproves are statutorily exempt under CEQA §15270.) </a:t>
            </a:r>
          </a:p>
          <a:p>
            <a:pPr marL="457200" lvl="1" indent="0" algn="ctr">
              <a:buNone/>
            </a:pPr>
            <a:r>
              <a:rPr lang="en-US" sz="2400" b="1" u="sng" dirty="0"/>
              <a:t>OR</a:t>
            </a:r>
          </a:p>
        </p:txBody>
      </p:sp>
    </p:spTree>
    <p:extLst>
      <p:ext uri="{BB962C8B-B14F-4D97-AF65-F5344CB8AC3E}">
        <p14:creationId xmlns:p14="http://schemas.microsoft.com/office/powerpoint/2010/main" val="3857523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8ED06-D9CB-DEED-5B8E-E0A663D385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FDFB2F-0D96-CDC3-B7D8-075E820F961D}"/>
              </a:ext>
            </a:extLst>
          </p:cNvPr>
          <p:cNvSpPr>
            <a:spLocks noGrp="1"/>
          </p:cNvSpPr>
          <p:nvPr>
            <p:ph type="title"/>
          </p:nvPr>
        </p:nvSpPr>
        <p:spPr/>
        <p:txBody>
          <a:bodyPr/>
          <a:lstStyle/>
          <a:p>
            <a:r>
              <a:rPr lang="en-US" dirty="0"/>
              <a:t>Alternative Staff Recommendation</a:t>
            </a:r>
          </a:p>
        </p:txBody>
      </p:sp>
      <p:sp>
        <p:nvSpPr>
          <p:cNvPr id="3" name="Content Placeholder 2">
            <a:extLst>
              <a:ext uri="{FF2B5EF4-FFF2-40B4-BE49-F238E27FC236}">
                <a16:creationId xmlns:a16="http://schemas.microsoft.com/office/drawing/2014/main" id="{93190E61-5D14-0F5B-076F-CC00DC28492C}"/>
              </a:ext>
            </a:extLst>
          </p:cNvPr>
          <p:cNvSpPr>
            <a:spLocks noGrp="1"/>
          </p:cNvSpPr>
          <p:nvPr>
            <p:ph idx="1"/>
          </p:nvPr>
        </p:nvSpPr>
        <p:spPr/>
        <p:txBody>
          <a:bodyPr>
            <a:normAutofit fontScale="92500" lnSpcReduction="10000"/>
          </a:bodyPr>
          <a:lstStyle/>
          <a:p>
            <a:pPr marL="514350" indent="-514350">
              <a:buFont typeface="+mj-lt"/>
              <a:buAutoNum type="arabicParenR"/>
            </a:pPr>
            <a:r>
              <a:rPr lang="en-US" sz="2800" dirty="0"/>
              <a:t>Hold the public hearing, receive public testimony, deliberate the project, and make any desired changes;</a:t>
            </a:r>
          </a:p>
          <a:p>
            <a:pPr marL="514350" indent="-514350">
              <a:buFont typeface="+mj-lt"/>
              <a:buAutoNum type="arabicParenR"/>
            </a:pPr>
            <a:r>
              <a:rPr lang="en-US" sz="2800" dirty="0"/>
              <a:t>Find the project qualifies as a Categorical Exemption under CEQA guidelines 15301 and instruct staff to file a Notice of Exemption; and</a:t>
            </a:r>
          </a:p>
          <a:p>
            <a:pPr marL="514350" indent="-514350">
              <a:buFont typeface="+mj-lt"/>
              <a:buAutoNum type="arabicParenR"/>
            </a:pPr>
            <a:r>
              <a:rPr lang="en-US" sz="2800" dirty="0"/>
              <a:t>Make the required findings as contained in the project staff report and approve Use Permit 22-004 (Valletta) subject to Conditions of Approval.</a:t>
            </a:r>
          </a:p>
        </p:txBody>
      </p:sp>
    </p:spTree>
    <p:extLst>
      <p:ext uri="{BB962C8B-B14F-4D97-AF65-F5344CB8AC3E}">
        <p14:creationId xmlns:p14="http://schemas.microsoft.com/office/powerpoint/2010/main" val="1334515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48B5B0C-38A4-B177-3D63-CE0E2B48E7C3}"/>
              </a:ext>
            </a:extLst>
          </p:cNvPr>
          <p:cNvSpPr>
            <a:spLocks noGrp="1"/>
          </p:cNvSpPr>
          <p:nvPr>
            <p:ph type="title"/>
          </p:nvPr>
        </p:nvSpPr>
        <p:spPr>
          <a:xfrm>
            <a:off x="952108" y="954756"/>
            <a:ext cx="2730414" cy="4946003"/>
          </a:xfrm>
        </p:spPr>
        <p:txBody>
          <a:bodyPr>
            <a:normAutofit/>
          </a:bodyPr>
          <a:lstStyle/>
          <a:p>
            <a:r>
              <a:rPr lang="en-US" dirty="0">
                <a:solidFill>
                  <a:srgbClr val="FFFFFF"/>
                </a:solidFill>
              </a:rPr>
              <a:t>Next Steps (if Use Permit is approved)</a:t>
            </a:r>
          </a:p>
        </p:txBody>
      </p:sp>
      <p:sp>
        <p:nvSpPr>
          <p:cNvPr id="14" name="Rectangle 13">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80F2CCD-75AD-FBE3-1025-1F4DF71332A4}"/>
              </a:ext>
            </a:extLst>
          </p:cNvPr>
          <p:cNvSpPr>
            <a:spLocks noGrp="1"/>
          </p:cNvSpPr>
          <p:nvPr>
            <p:ph idx="1"/>
          </p:nvPr>
        </p:nvSpPr>
        <p:spPr>
          <a:xfrm>
            <a:off x="5140934" y="469900"/>
            <a:ext cx="5953630" cy="5405968"/>
          </a:xfrm>
        </p:spPr>
        <p:txBody>
          <a:bodyPr anchor="ctr">
            <a:normAutofit fontScale="92500"/>
          </a:bodyPr>
          <a:lstStyle/>
          <a:p>
            <a:r>
              <a:rPr lang="en-US" sz="3200" dirty="0"/>
              <a:t>Vacation Home Rental Permit </a:t>
            </a:r>
          </a:p>
          <a:p>
            <a:pPr lvl="1"/>
            <a:r>
              <a:rPr lang="en-US" sz="3200" dirty="0"/>
              <a:t>Dark Sky and parking standards compliance required</a:t>
            </a:r>
          </a:p>
          <a:p>
            <a:pPr lvl="1"/>
            <a:r>
              <a:rPr lang="en-US" sz="3200" dirty="0"/>
              <a:t>Low-hanging power line must meet CA Building Code</a:t>
            </a:r>
          </a:p>
          <a:p>
            <a:pPr lvl="1"/>
            <a:r>
              <a:rPr lang="en-US" sz="3200" dirty="0"/>
              <a:t>Payment of Housing Mitigation Ordinance fees ($4.76/sf)</a:t>
            </a:r>
          </a:p>
          <a:p>
            <a:r>
              <a:rPr lang="en-US" sz="3200" dirty="0"/>
              <a:t>Business License</a:t>
            </a:r>
          </a:p>
          <a:p>
            <a:r>
              <a:rPr lang="en-US" sz="3200" dirty="0"/>
              <a:t>Transient Occupancy Tax certificate</a:t>
            </a:r>
          </a:p>
        </p:txBody>
      </p:sp>
    </p:spTree>
    <p:extLst>
      <p:ext uri="{BB962C8B-B14F-4D97-AF65-F5344CB8AC3E}">
        <p14:creationId xmlns:p14="http://schemas.microsoft.com/office/powerpoint/2010/main" val="42670898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2EBB3-2818-B553-61E0-290EBF5A1D86}"/>
              </a:ext>
            </a:extLst>
          </p:cNvPr>
          <p:cNvSpPr>
            <a:spLocks noGrp="1"/>
          </p:cNvSpPr>
          <p:nvPr>
            <p:ph type="ctrTitle"/>
          </p:nvPr>
        </p:nvSpPr>
        <p:spPr/>
        <p:txBody>
          <a:bodyPr/>
          <a:lstStyle/>
          <a:p>
            <a:r>
              <a:rPr lang="en-US" dirty="0"/>
              <a:t>Use Permit 25-004</a:t>
            </a:r>
          </a:p>
        </p:txBody>
      </p:sp>
      <p:sp>
        <p:nvSpPr>
          <p:cNvPr id="3" name="Subtitle 2">
            <a:extLst>
              <a:ext uri="{FF2B5EF4-FFF2-40B4-BE49-F238E27FC236}">
                <a16:creationId xmlns:a16="http://schemas.microsoft.com/office/drawing/2014/main" id="{B00F5613-34B5-3F25-038E-7C027557EC8F}"/>
              </a:ext>
            </a:extLst>
          </p:cNvPr>
          <p:cNvSpPr>
            <a:spLocks noGrp="1"/>
          </p:cNvSpPr>
          <p:nvPr>
            <p:ph type="subTitle" idx="1"/>
          </p:nvPr>
        </p:nvSpPr>
        <p:spPr/>
        <p:txBody>
          <a:bodyPr>
            <a:normAutofit/>
          </a:bodyPr>
          <a:lstStyle/>
          <a:p>
            <a:r>
              <a:rPr lang="en-US" sz="4000" dirty="0"/>
              <a:t>Questions?</a:t>
            </a:r>
          </a:p>
        </p:txBody>
      </p:sp>
    </p:spTree>
    <p:extLst>
      <p:ext uri="{BB962C8B-B14F-4D97-AF65-F5344CB8AC3E}">
        <p14:creationId xmlns:p14="http://schemas.microsoft.com/office/powerpoint/2010/main" val="1531842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C5FC899F-B592-77FD-952B-203896D48E17}"/>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0CB0DF4C-DE4B-ED4C-5115-0A8BFF1C318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48729E44-E691-52DD-D794-8514B092AAD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Rectangle 7">
              <a:extLst>
                <a:ext uri="{FF2B5EF4-FFF2-40B4-BE49-F238E27FC236}">
                  <a16:creationId xmlns:a16="http://schemas.microsoft.com/office/drawing/2014/main" id="{DE3B248A-0235-6E6F-4FE6-8B7A40FE67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6C908204-2571-31C6-4C96-7EC97D71044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9" name="Picture 8">
              <a:extLst>
                <a:ext uri="{FF2B5EF4-FFF2-40B4-BE49-F238E27FC236}">
                  <a16:creationId xmlns:a16="http://schemas.microsoft.com/office/drawing/2014/main" id="{B49C2D36-AF24-8B16-4FEA-4639E4088D1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0" name="Straight Connector 9">
            <a:extLst>
              <a:ext uri="{FF2B5EF4-FFF2-40B4-BE49-F238E27FC236}">
                <a16:creationId xmlns:a16="http://schemas.microsoft.com/office/drawing/2014/main" id="{FAEF6FCF-3F82-5345-F6C5-2B8DC5F123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49DDF99E-2D63-E92A-5066-1BDEF242F8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5B2C95C-BB3E-347B-C5A2-A8CE164B2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06D8FE3-871F-3D60-53E9-085D992A3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2AA7675-F607-3394-2132-752C32191023}"/>
              </a:ext>
            </a:extLst>
          </p:cNvPr>
          <p:cNvSpPr>
            <a:spLocks noGrp="1"/>
          </p:cNvSpPr>
          <p:nvPr>
            <p:ph type="title"/>
          </p:nvPr>
        </p:nvSpPr>
        <p:spPr>
          <a:xfrm>
            <a:off x="952108" y="954756"/>
            <a:ext cx="2730414" cy="4946003"/>
          </a:xfrm>
        </p:spPr>
        <p:txBody>
          <a:bodyPr vert="horz" lIns="91440" tIns="45720" rIns="91440" bIns="45720" rtlCol="0" anchor="ctr">
            <a:normAutofit/>
          </a:bodyPr>
          <a:lstStyle/>
          <a:p>
            <a:r>
              <a:rPr lang="en-US" sz="4100" dirty="0">
                <a:solidFill>
                  <a:srgbClr val="FFFFFF"/>
                </a:solidFill>
              </a:rPr>
              <a:t>Issues Noted in 2022 Denial</a:t>
            </a:r>
          </a:p>
        </p:txBody>
      </p:sp>
      <p:sp>
        <p:nvSpPr>
          <p:cNvPr id="25" name="Rectangle 24">
            <a:extLst>
              <a:ext uri="{FF2B5EF4-FFF2-40B4-BE49-F238E27FC236}">
                <a16:creationId xmlns:a16="http://schemas.microsoft.com/office/drawing/2014/main" id="{FA3360B0-4DF5-FA86-85AE-B497434301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24B5F9E-60EB-135C-0A6D-408E1A26E6AB}"/>
              </a:ext>
            </a:extLst>
          </p:cNvPr>
          <p:cNvSpPr txBox="1"/>
          <p:nvPr/>
        </p:nvSpPr>
        <p:spPr>
          <a:xfrm>
            <a:off x="5461130" y="635508"/>
            <a:ext cx="5953630" cy="5854502"/>
          </a:xfrm>
          <a:prstGeom prst="rect">
            <a:avLst/>
          </a:prstGeom>
        </p:spPr>
        <p:txBody>
          <a:bodyPr vert="horz" lIns="91440" tIns="45720" rIns="91440" bIns="45720" rtlCol="0" anchor="ctr">
            <a:normAutofit/>
          </a:bodyPr>
          <a:lstStyle/>
          <a:p>
            <a:pPr marL="285750" indent="-285750">
              <a:spcBef>
                <a:spcPct val="20000"/>
              </a:spcBef>
              <a:spcAft>
                <a:spcPts val="1200"/>
              </a:spcAft>
              <a:buClr>
                <a:schemeClr val="accent1"/>
              </a:buClr>
              <a:buSzPct val="115000"/>
              <a:buFont typeface="Arial"/>
              <a:buChar char="•"/>
            </a:pPr>
            <a:r>
              <a:rPr lang="en-US" sz="3200" b="1" strike="sngStrike" dirty="0">
                <a:solidFill>
                  <a:schemeClr val="tx1">
                    <a:lumMod val="85000"/>
                    <a:lumOff val="15000"/>
                  </a:schemeClr>
                </a:solidFill>
              </a:rPr>
              <a:t>Inadequate snow storage area</a:t>
            </a:r>
          </a:p>
          <a:p>
            <a:pPr marL="285750" indent="-285750">
              <a:spcBef>
                <a:spcPct val="20000"/>
              </a:spcBef>
              <a:spcAft>
                <a:spcPts val="1200"/>
              </a:spcAft>
              <a:buClr>
                <a:schemeClr val="accent1"/>
              </a:buClr>
              <a:buSzPct val="115000"/>
              <a:buFont typeface="Arial"/>
              <a:buChar char="•"/>
            </a:pPr>
            <a:r>
              <a:rPr lang="en-US" sz="3200" b="1" strike="sngStrike" dirty="0">
                <a:solidFill>
                  <a:schemeClr val="tx1">
                    <a:lumMod val="85000"/>
                    <a:lumOff val="15000"/>
                  </a:schemeClr>
                </a:solidFill>
              </a:rPr>
              <a:t>Setback concerns relating to rear property line</a:t>
            </a:r>
          </a:p>
          <a:p>
            <a:pPr marL="285750" indent="-285750">
              <a:spcBef>
                <a:spcPct val="20000"/>
              </a:spcBef>
              <a:spcAft>
                <a:spcPts val="1200"/>
              </a:spcAft>
              <a:buClr>
                <a:schemeClr val="accent1"/>
              </a:buClr>
              <a:buSzPct val="115000"/>
              <a:buFont typeface="Arial"/>
              <a:buChar char="•"/>
            </a:pPr>
            <a:r>
              <a:rPr lang="en-US" sz="3200" b="1" dirty="0">
                <a:solidFill>
                  <a:schemeClr val="tx1">
                    <a:lumMod val="85000"/>
                    <a:lumOff val="15000"/>
                  </a:schemeClr>
                </a:solidFill>
              </a:rPr>
              <a:t>Lot coverage</a:t>
            </a:r>
          </a:p>
          <a:p>
            <a:pPr marL="285750" indent="-285750">
              <a:spcBef>
                <a:spcPct val="20000"/>
              </a:spcBef>
              <a:spcAft>
                <a:spcPts val="1200"/>
              </a:spcAft>
              <a:buClr>
                <a:schemeClr val="accent1"/>
              </a:buClr>
              <a:buSzPct val="115000"/>
              <a:buFont typeface="Arial"/>
              <a:buChar char="•"/>
            </a:pPr>
            <a:r>
              <a:rPr lang="en-US" sz="3200" b="1" dirty="0">
                <a:solidFill>
                  <a:schemeClr val="tx1">
                    <a:lumMod val="85000"/>
                    <a:lumOff val="15000"/>
                  </a:schemeClr>
                </a:solidFill>
              </a:rPr>
              <a:t>Approval would result in a reduction in the number of residential units available for long-term rental</a:t>
            </a:r>
          </a:p>
        </p:txBody>
      </p:sp>
    </p:spTree>
    <p:extLst>
      <p:ext uri="{BB962C8B-B14F-4D97-AF65-F5344CB8AC3E}">
        <p14:creationId xmlns:p14="http://schemas.microsoft.com/office/powerpoint/2010/main" val="3140658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6643F96A-6D6D-4F34-28E7-445AE05868FE}"/>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AEA82D7C-B958-B71B-1195-7C9D7E0F4F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204FBE52-CCEC-C852-386A-185CEED5AB5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Rectangle 7">
              <a:extLst>
                <a:ext uri="{FF2B5EF4-FFF2-40B4-BE49-F238E27FC236}">
                  <a16:creationId xmlns:a16="http://schemas.microsoft.com/office/drawing/2014/main" id="{05653396-AF77-0C52-4314-B884B1F2EB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BFF06F34-CCE3-EB86-035E-65451035B3D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9" name="Picture 8">
              <a:extLst>
                <a:ext uri="{FF2B5EF4-FFF2-40B4-BE49-F238E27FC236}">
                  <a16:creationId xmlns:a16="http://schemas.microsoft.com/office/drawing/2014/main" id="{8F87FBF6-6332-74E4-7AA4-F464FD0ADBE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0" name="Straight Connector 9">
            <a:extLst>
              <a:ext uri="{FF2B5EF4-FFF2-40B4-BE49-F238E27FC236}">
                <a16:creationId xmlns:a16="http://schemas.microsoft.com/office/drawing/2014/main" id="{CD8343D8-DC00-9452-407D-4FBD3C8B74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36E42CCC-5B50-86C3-D4F7-A4867F27A6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090E80C-FB26-2D89-633A-6BD50DAB9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D4AD9A-6BA7-4A0D-6DD3-79756D02F5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E21FB65-1244-622A-6ED6-4CBD19D8AB4C}"/>
              </a:ext>
            </a:extLst>
          </p:cNvPr>
          <p:cNvSpPr>
            <a:spLocks noGrp="1"/>
          </p:cNvSpPr>
          <p:nvPr>
            <p:ph type="title"/>
          </p:nvPr>
        </p:nvSpPr>
        <p:spPr>
          <a:xfrm>
            <a:off x="952108" y="954756"/>
            <a:ext cx="2730414" cy="4946003"/>
          </a:xfrm>
        </p:spPr>
        <p:txBody>
          <a:bodyPr vert="horz" lIns="91440" tIns="45720" rIns="91440" bIns="45720" rtlCol="0" anchor="ctr">
            <a:normAutofit/>
          </a:bodyPr>
          <a:lstStyle/>
          <a:p>
            <a:r>
              <a:rPr lang="en-US" sz="4100" b="1" dirty="0">
                <a:solidFill>
                  <a:srgbClr val="FFFFFF"/>
                </a:solidFill>
              </a:rPr>
              <a:t>Project Location</a:t>
            </a:r>
            <a:br>
              <a:rPr lang="en-US" sz="4100" dirty="0">
                <a:solidFill>
                  <a:srgbClr val="FFFFFF"/>
                </a:solidFill>
              </a:rPr>
            </a:br>
            <a:br>
              <a:rPr lang="en-US" sz="4100" dirty="0">
                <a:solidFill>
                  <a:srgbClr val="FFFFFF"/>
                </a:solidFill>
              </a:rPr>
            </a:br>
            <a:r>
              <a:rPr lang="en-US" sz="4100" dirty="0">
                <a:solidFill>
                  <a:srgbClr val="FFFFFF"/>
                </a:solidFill>
              </a:rPr>
              <a:t>34 Foster Avenue</a:t>
            </a:r>
          </a:p>
        </p:txBody>
      </p:sp>
      <p:sp>
        <p:nvSpPr>
          <p:cNvPr id="25" name="Rectangle 24">
            <a:extLst>
              <a:ext uri="{FF2B5EF4-FFF2-40B4-BE49-F238E27FC236}">
                <a16:creationId xmlns:a16="http://schemas.microsoft.com/office/drawing/2014/main" id="{8CC4249B-CDF5-2BA4-4106-51D72006E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2BAD034-5ACB-E595-9085-3EDED83EE01A}"/>
              </a:ext>
            </a:extLst>
          </p:cNvPr>
          <p:cNvSpPr txBox="1"/>
          <p:nvPr/>
        </p:nvSpPr>
        <p:spPr>
          <a:xfrm>
            <a:off x="5461130" y="635508"/>
            <a:ext cx="5953630" cy="5405968"/>
          </a:xfrm>
          <a:prstGeom prst="rect">
            <a:avLst/>
          </a:prstGeom>
        </p:spPr>
        <p:txBody>
          <a:bodyPr vert="horz" lIns="91440" tIns="45720" rIns="91440" bIns="45720" rtlCol="0" anchor="ctr">
            <a:normAutofit/>
          </a:bodyPr>
          <a:lstStyle/>
          <a:p>
            <a:pPr>
              <a:spcBef>
                <a:spcPct val="20000"/>
              </a:spcBef>
              <a:spcAft>
                <a:spcPts val="600"/>
              </a:spcAft>
              <a:buClr>
                <a:schemeClr val="accent1"/>
              </a:buClr>
              <a:buSzPct val="115000"/>
            </a:pPr>
            <a:endParaRPr lang="en-US" sz="2800" b="1" dirty="0">
              <a:solidFill>
                <a:schemeClr val="tx1">
                  <a:lumMod val="85000"/>
                  <a:lumOff val="15000"/>
                </a:schemeClr>
              </a:solidFill>
            </a:endParaRPr>
          </a:p>
        </p:txBody>
      </p:sp>
      <p:pic>
        <p:nvPicPr>
          <p:cNvPr id="4" name="Picture 3">
            <a:extLst>
              <a:ext uri="{FF2B5EF4-FFF2-40B4-BE49-F238E27FC236}">
                <a16:creationId xmlns:a16="http://schemas.microsoft.com/office/drawing/2014/main" id="{E83A0022-64A2-BF73-FD6D-AD0DDD2227D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31770" y="592645"/>
            <a:ext cx="6961482" cy="5620893"/>
          </a:xfrm>
          <a:prstGeom prst="rect">
            <a:avLst/>
          </a:prstGeom>
          <a:ln w="57150" cmpd="thickThin">
            <a:solidFill>
              <a:srgbClr val="7F7F7F"/>
            </a:solidFill>
            <a:miter lim="800000"/>
          </a:ln>
        </p:spPr>
      </p:pic>
    </p:spTree>
    <p:extLst>
      <p:ext uri="{BB962C8B-B14F-4D97-AF65-F5344CB8AC3E}">
        <p14:creationId xmlns:p14="http://schemas.microsoft.com/office/powerpoint/2010/main" val="1534297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44958B8-57B6-4B37-8A18-D54A32EC2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outdoor, sky, road, street&#10;&#10;AI-generated content may be incorrect.">
            <a:extLst>
              <a:ext uri="{FF2B5EF4-FFF2-40B4-BE49-F238E27FC236}">
                <a16:creationId xmlns:a16="http://schemas.microsoft.com/office/drawing/2014/main" id="{67FA78F3-DD16-6023-20BC-6CF07F95E33C}"/>
              </a:ext>
            </a:extLst>
          </p:cNvPr>
          <p:cNvPicPr>
            <a:picLocks noChangeAspect="1"/>
          </p:cNvPicPr>
          <p:nvPr/>
        </p:nvPicPr>
        <p:blipFill>
          <a:blip r:embed="rId4" cstate="print">
            <a:extLst>
              <a:ext uri="{28A0092B-C50C-407E-A947-70E740481C1C}">
                <a14:useLocalDpi xmlns:a14="http://schemas.microsoft.com/office/drawing/2010/main" val="0"/>
              </a:ext>
            </a:extLst>
          </a:blip>
          <a:srcRect r="1" b="6844"/>
          <a:stretch>
            <a:fillRect/>
          </a:stretch>
        </p:blipFill>
        <p:spPr bwMode="auto">
          <a:xfrm>
            <a:off x="486138" y="488137"/>
            <a:ext cx="11227442" cy="5883295"/>
          </a:xfrm>
          <a:prstGeom prst="rect">
            <a:avLst/>
          </a:prstGeom>
          <a:noFill/>
        </p:spPr>
      </p:pic>
      <p:sp>
        <p:nvSpPr>
          <p:cNvPr id="10" name="Rectangle 9">
            <a:extLst>
              <a:ext uri="{FF2B5EF4-FFF2-40B4-BE49-F238E27FC236}">
                <a16:creationId xmlns:a16="http://schemas.microsoft.com/office/drawing/2014/main" id="{B7E4A740-3A69-42A5-8AC0-3905D518F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solidFill>
              <a:schemeClr val="bg1"/>
            </a:solidFill>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2" name="Group 11">
            <a:extLst>
              <a:ext uri="{FF2B5EF4-FFF2-40B4-BE49-F238E27FC236}">
                <a16:creationId xmlns:a16="http://schemas.microsoft.com/office/drawing/2014/main" id="{8283C010-53D7-404B-9300-DB1BAE1EAE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8956"/>
            <a:ext cx="12234672" cy="658368"/>
            <a:chOff x="-18288" y="3128956"/>
            <a:chExt cx="12234672" cy="658368"/>
          </a:xfrm>
        </p:grpSpPr>
        <p:sp useBgFill="1">
          <p:nvSpPr>
            <p:cNvPr id="13" name="Rounded Rectangle 21">
              <a:extLst>
                <a:ext uri="{FF2B5EF4-FFF2-40B4-BE49-F238E27FC236}">
                  <a16:creationId xmlns:a16="http://schemas.microsoft.com/office/drawing/2014/main" id="{DFC03671-D6D3-4BA9-AD3E-6ADE11D07C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2303"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4" name="Picture 13">
              <a:extLst>
                <a:ext uri="{FF2B5EF4-FFF2-40B4-BE49-F238E27FC236}">
                  <a16:creationId xmlns:a16="http://schemas.microsoft.com/office/drawing/2014/main" id="{DFD51935-8C23-4BCB-987B-F5AC9E3D94CA}"/>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8288" y="3154680"/>
              <a:ext cx="777240" cy="606425"/>
            </a:xfrm>
            <a:prstGeom prst="rect">
              <a:avLst/>
            </a:prstGeom>
          </p:spPr>
        </p:pic>
        <p:sp useBgFill="1">
          <p:nvSpPr>
            <p:cNvPr id="15" name="Rounded Rectangle 27">
              <a:extLst>
                <a:ext uri="{FF2B5EF4-FFF2-40B4-BE49-F238E27FC236}">
                  <a16:creationId xmlns:a16="http://schemas.microsoft.com/office/drawing/2014/main" id="{72D5A197-23EF-4751-9E72-FEB79910EF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14377" y="3128956"/>
              <a:ext cx="45720" cy="658368"/>
            </a:xfrm>
            <a:prstGeom prst="roundRect">
              <a:avLst>
                <a:gd name="adj" fmla="val 50000"/>
              </a:avLst>
            </a:prstGeom>
            <a:ln w="9525">
              <a:noFill/>
            </a:ln>
            <a:effectLst>
              <a:innerShdw blurRad="114300">
                <a:prstClr val="black">
                  <a:alpha val="86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16" name="Picture 15">
              <a:extLst>
                <a:ext uri="{FF2B5EF4-FFF2-40B4-BE49-F238E27FC236}">
                  <a16:creationId xmlns:a16="http://schemas.microsoft.com/office/drawing/2014/main" id="{5DD7E4D1-EC3E-4109-9647-9E6652A92D3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flipH="1">
              <a:off x="11439144" y="3154680"/>
              <a:ext cx="777240" cy="606425"/>
            </a:xfrm>
            <a:prstGeom prst="rect">
              <a:avLst/>
            </a:prstGeom>
          </p:spPr>
        </p:pic>
      </p:grpSp>
    </p:spTree>
    <p:extLst>
      <p:ext uri="{BB962C8B-B14F-4D97-AF65-F5344CB8AC3E}">
        <p14:creationId xmlns:p14="http://schemas.microsoft.com/office/powerpoint/2010/main" val="3296545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1B1189B9-9CD5-9149-3BAA-19081B17CD25}"/>
            </a:ext>
          </a:extLst>
        </p:cNvPr>
        <p:cNvGrpSpPr/>
        <p:nvPr/>
      </p:nvGrpSpPr>
      <p:grpSpPr>
        <a:xfrm>
          <a:off x="0" y="0"/>
          <a:ext cx="0" cy="0"/>
          <a:chOff x="0" y="0"/>
          <a:chExt cx="0" cy="0"/>
        </a:xfrm>
      </p:grpSpPr>
      <p:pic>
        <p:nvPicPr>
          <p:cNvPr id="4" name="Picture 3" descr="A picture containing indoor&#10;&#10;AI-generated content may be incorrect.">
            <a:extLst>
              <a:ext uri="{FF2B5EF4-FFF2-40B4-BE49-F238E27FC236}">
                <a16:creationId xmlns:a16="http://schemas.microsoft.com/office/drawing/2014/main" id="{C890389C-F016-2F08-3C6F-DAEBD0C76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2628" y="702528"/>
            <a:ext cx="9767492" cy="5497550"/>
          </a:xfrm>
          <a:prstGeom prst="rect">
            <a:avLst/>
          </a:prstGeom>
        </p:spPr>
      </p:pic>
      <p:sp>
        <p:nvSpPr>
          <p:cNvPr id="5" name="Star: 5 Points 4">
            <a:extLst>
              <a:ext uri="{FF2B5EF4-FFF2-40B4-BE49-F238E27FC236}">
                <a16:creationId xmlns:a16="http://schemas.microsoft.com/office/drawing/2014/main" id="{CCCB0347-0D52-E506-AB9F-BCA910B5C27F}"/>
              </a:ext>
            </a:extLst>
          </p:cNvPr>
          <p:cNvSpPr/>
          <p:nvPr/>
        </p:nvSpPr>
        <p:spPr>
          <a:xfrm>
            <a:off x="10103005" y="3780262"/>
            <a:ext cx="546410" cy="512957"/>
          </a:xfrm>
          <a:prstGeom prst="star5">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rgbClr val="FFC000"/>
                </a:solidFill>
              </a:ln>
            </a:endParaRPr>
          </a:p>
        </p:txBody>
      </p:sp>
    </p:spTree>
    <p:extLst>
      <p:ext uri="{BB962C8B-B14F-4D97-AF65-F5344CB8AC3E}">
        <p14:creationId xmlns:p14="http://schemas.microsoft.com/office/powerpoint/2010/main" val="3699499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a:extLst>
            <a:ext uri="{FF2B5EF4-FFF2-40B4-BE49-F238E27FC236}">
              <a16:creationId xmlns:a16="http://schemas.microsoft.com/office/drawing/2014/main" id="{C5A47CD6-1960-B9E6-9373-57DF62B6366D}"/>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253D2EA5-48E3-CC4B-BAA9-E9FFF1BDB8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2" name="Picture 11">
              <a:extLst>
                <a:ext uri="{FF2B5EF4-FFF2-40B4-BE49-F238E27FC236}">
                  <a16:creationId xmlns:a16="http://schemas.microsoft.com/office/drawing/2014/main" id="{3E72FF8E-05A8-69FC-BA6C-FF634B4EE86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Rectangle 7">
              <a:extLst>
                <a:ext uri="{FF2B5EF4-FFF2-40B4-BE49-F238E27FC236}">
                  <a16:creationId xmlns:a16="http://schemas.microsoft.com/office/drawing/2014/main" id="{DA9B7277-187D-CC5F-557B-4A9DD5CDAD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4" name="Picture 13">
              <a:extLst>
                <a:ext uri="{FF2B5EF4-FFF2-40B4-BE49-F238E27FC236}">
                  <a16:creationId xmlns:a16="http://schemas.microsoft.com/office/drawing/2014/main" id="{BCA4352D-ED17-6564-5E2C-A81824A9117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9" name="Picture 8">
              <a:extLst>
                <a:ext uri="{FF2B5EF4-FFF2-40B4-BE49-F238E27FC236}">
                  <a16:creationId xmlns:a16="http://schemas.microsoft.com/office/drawing/2014/main" id="{21DD37F5-17F2-CA67-6808-2DE21940B116}"/>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0" name="Straight Connector 9">
            <a:extLst>
              <a:ext uri="{FF2B5EF4-FFF2-40B4-BE49-F238E27FC236}">
                <a16:creationId xmlns:a16="http://schemas.microsoft.com/office/drawing/2014/main" id="{6C27CA87-F888-2DD0-01C9-6F2E778B22D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474AA023-9302-8939-8DF6-DD41CF60C3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4941976-DEB8-A091-27A4-659FEE9A6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13C7B2D-13AF-4303-130B-0DEA25E159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4419963-586D-23C4-A690-CF0A0FCB2886}"/>
              </a:ext>
            </a:extLst>
          </p:cNvPr>
          <p:cNvSpPr>
            <a:spLocks noGrp="1"/>
          </p:cNvSpPr>
          <p:nvPr>
            <p:ph type="title"/>
          </p:nvPr>
        </p:nvSpPr>
        <p:spPr>
          <a:xfrm>
            <a:off x="952108" y="954756"/>
            <a:ext cx="2730414" cy="4946003"/>
          </a:xfrm>
        </p:spPr>
        <p:txBody>
          <a:bodyPr vert="horz" lIns="91440" tIns="45720" rIns="91440" bIns="45720" rtlCol="0" anchor="ctr">
            <a:normAutofit/>
          </a:bodyPr>
          <a:lstStyle/>
          <a:p>
            <a:r>
              <a:rPr lang="en-US" sz="4100" b="1" dirty="0">
                <a:solidFill>
                  <a:srgbClr val="FFFFFF"/>
                </a:solidFill>
              </a:rPr>
              <a:t>Permitted visitor rentals in the June Lake Village</a:t>
            </a:r>
            <a:endParaRPr lang="en-US" sz="4100" dirty="0">
              <a:solidFill>
                <a:srgbClr val="FFFFFF"/>
              </a:solidFill>
            </a:endParaRPr>
          </a:p>
        </p:txBody>
      </p:sp>
      <p:sp>
        <p:nvSpPr>
          <p:cNvPr id="25" name="Rectangle 24">
            <a:extLst>
              <a:ext uri="{FF2B5EF4-FFF2-40B4-BE49-F238E27FC236}">
                <a16:creationId xmlns:a16="http://schemas.microsoft.com/office/drawing/2014/main" id="{24B1F046-1E12-33AA-4600-F486957E2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CB7B880-A2E1-07F2-831D-961D82359017}"/>
              </a:ext>
            </a:extLst>
          </p:cNvPr>
          <p:cNvSpPr txBox="1"/>
          <p:nvPr/>
        </p:nvSpPr>
        <p:spPr>
          <a:xfrm>
            <a:off x="5461130" y="635508"/>
            <a:ext cx="5953630" cy="5405968"/>
          </a:xfrm>
          <a:prstGeom prst="rect">
            <a:avLst/>
          </a:prstGeom>
        </p:spPr>
        <p:txBody>
          <a:bodyPr vert="horz" lIns="91440" tIns="45720" rIns="91440" bIns="45720" rtlCol="0" anchor="ctr">
            <a:normAutofit/>
          </a:bodyPr>
          <a:lstStyle/>
          <a:p>
            <a:pPr>
              <a:spcBef>
                <a:spcPct val="20000"/>
              </a:spcBef>
              <a:spcAft>
                <a:spcPts val="600"/>
              </a:spcAft>
              <a:buClr>
                <a:schemeClr val="accent1"/>
              </a:buClr>
              <a:buSzPct val="115000"/>
            </a:pPr>
            <a:endParaRPr lang="en-US" sz="2800" b="1" dirty="0">
              <a:solidFill>
                <a:schemeClr val="tx1">
                  <a:lumMod val="85000"/>
                  <a:lumOff val="15000"/>
                </a:schemeClr>
              </a:solidFill>
            </a:endParaRPr>
          </a:p>
        </p:txBody>
      </p:sp>
      <p:pic>
        <p:nvPicPr>
          <p:cNvPr id="5" name="Picture 4" descr="Map&#10;&#10;AI-generated content may be incorrect.">
            <a:extLst>
              <a:ext uri="{FF2B5EF4-FFF2-40B4-BE49-F238E27FC236}">
                <a16:creationId xmlns:a16="http://schemas.microsoft.com/office/drawing/2014/main" id="{B329051E-9044-D173-7BA0-7244AC4BD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4288" y="217195"/>
            <a:ext cx="4921405" cy="6423610"/>
          </a:xfrm>
          <a:prstGeom prst="rect">
            <a:avLst/>
          </a:prstGeom>
        </p:spPr>
      </p:pic>
      <p:sp>
        <p:nvSpPr>
          <p:cNvPr id="7" name="Oval 6">
            <a:extLst>
              <a:ext uri="{FF2B5EF4-FFF2-40B4-BE49-F238E27FC236}">
                <a16:creationId xmlns:a16="http://schemas.microsoft.com/office/drawing/2014/main" id="{3F54EB7B-5ED8-3C02-E944-9B4ED73A31D1}"/>
              </a:ext>
            </a:extLst>
          </p:cNvPr>
          <p:cNvSpPr/>
          <p:nvPr/>
        </p:nvSpPr>
        <p:spPr>
          <a:xfrm>
            <a:off x="9277815" y="3311912"/>
            <a:ext cx="78058" cy="78058"/>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28113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9F32CBE9ED1BB4A923FD700993DE175" ma:contentTypeVersion="15" ma:contentTypeDescription="Create a new document." ma:contentTypeScope="" ma:versionID="530789e9d6a4d873b84810bcdb370a47">
  <xsd:schema xmlns:xsd="http://www.w3.org/2001/XMLSchema" xmlns:xs="http://www.w3.org/2001/XMLSchema" xmlns:p="http://schemas.microsoft.com/office/2006/metadata/properties" xmlns:ns2="d27abc06-d8d6-4f40-a4b1-4fae5b53cb55" xmlns:ns3="c62896f0-2fc7-430d-b36a-19fa00e6079f" targetNamespace="http://schemas.microsoft.com/office/2006/metadata/properties" ma:root="true" ma:fieldsID="a1d89cd70685ff21cbca1c41a7b7102c" ns2:_="" ns3:_="">
    <xsd:import namespace="d27abc06-d8d6-4f40-a4b1-4fae5b53cb55"/>
    <xsd:import namespace="c62896f0-2fc7-430d-b36a-19fa00e6079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7abc06-d8d6-4f40-a4b1-4fae5b53cb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564444-4256-4d2b-9f9e-dfa6a9e9503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2896f0-2fc7-430d-b36a-19fa00e6079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5da3f17-7ee2-40cc-874b-597475ab4f94}" ma:internalName="TaxCatchAll" ma:showField="CatchAllData" ma:web="c62896f0-2fc7-430d-b36a-19fa00e6079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62896f0-2fc7-430d-b36a-19fa00e6079f" xsi:nil="true"/>
    <lcf76f155ced4ddcb4097134ff3c332f xmlns="d27abc06-d8d6-4f40-a4b1-4fae5b53cb5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F3EA85-2566-4A6E-AFB0-2ADF311B61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7abc06-d8d6-4f40-a4b1-4fae5b53cb55"/>
    <ds:schemaRef ds:uri="c62896f0-2fc7-430d-b36a-19fa00e607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4BB443-03E3-45E7-B049-33DB7313FACF}">
  <ds:schemaRefs>
    <ds:schemaRef ds:uri="d27abc06-d8d6-4f40-a4b1-4fae5b53cb55"/>
    <ds:schemaRef ds:uri="http://schemas.microsoft.com/office/2006/metadata/properties"/>
    <ds:schemaRef ds:uri="http://schemas.microsoft.com/office/2006/documentManagement/types"/>
    <ds:schemaRef ds:uri="http://www.w3.org/XML/1998/namespace"/>
    <ds:schemaRef ds:uri="http://purl.org/dc/dcmitype/"/>
    <ds:schemaRef ds:uri="http://schemas.microsoft.com/office/infopath/2007/PartnerControls"/>
    <ds:schemaRef ds:uri="http://purl.org/dc/elements/1.1/"/>
    <ds:schemaRef ds:uri="http://schemas.openxmlformats.org/package/2006/metadata/core-properties"/>
    <ds:schemaRef ds:uri="c62896f0-2fc7-430d-b36a-19fa00e6079f"/>
    <ds:schemaRef ds:uri="http://purl.org/dc/terms/"/>
  </ds:schemaRefs>
</ds:datastoreItem>
</file>

<file path=customXml/itemProps3.xml><?xml version="1.0" encoding="utf-8"?>
<ds:datastoreItem xmlns:ds="http://schemas.openxmlformats.org/officeDocument/2006/customXml" ds:itemID="{E091FFAD-EA81-4DCA-890B-E271B6A8A3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Organic</Template>
  <TotalTime>2996</TotalTime>
  <Words>3904</Words>
  <Application>Microsoft Office PowerPoint</Application>
  <PresentationFormat>Widescreen</PresentationFormat>
  <Paragraphs>271</Paragraphs>
  <Slides>48</Slides>
  <Notes>48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Aptos</vt:lpstr>
      <vt:lpstr>Arial</vt:lpstr>
      <vt:lpstr>CIDFont+F2</vt:lpstr>
      <vt:lpstr>Garamond</vt:lpstr>
      <vt:lpstr>Organic</vt:lpstr>
      <vt:lpstr>Use Permit 25-004</vt:lpstr>
      <vt:lpstr>Project Description</vt:lpstr>
      <vt:lpstr>Project Description</vt:lpstr>
      <vt:lpstr>Issues Noted in 2022 Denial</vt:lpstr>
      <vt:lpstr>Issues Noted in 2022 Denial</vt:lpstr>
      <vt:lpstr>Project Location  34 Foster Avenue</vt:lpstr>
      <vt:lpstr>PowerPoint Presentation</vt:lpstr>
      <vt:lpstr>PowerPoint Presentation</vt:lpstr>
      <vt:lpstr>Permitted visitor rentals in the June Lake Village</vt:lpstr>
      <vt:lpstr>California Environmental Quality Act (CEQA)</vt:lpstr>
      <vt:lpstr>General Plan Consistency – Land Use Designation</vt:lpstr>
      <vt:lpstr>PowerPoint Presentation</vt:lpstr>
      <vt:lpstr>General Plan Consistency – Countywide Land Use Policies</vt:lpstr>
      <vt:lpstr>General Plan Consistency – June Lake Area Plan Policies in Favor of Project</vt:lpstr>
      <vt:lpstr>General Plan Consistency – June Lake Area Plan Policies Which Discourage the Project</vt:lpstr>
      <vt:lpstr>General Plan Consistency – June Lake Area Plan Policies Which Favor Case-by-Case Analysis</vt:lpstr>
      <vt:lpstr>General Plan Consistency</vt:lpstr>
      <vt:lpstr>Dark Sky Compliance</vt:lpstr>
      <vt:lpstr>PowerPoint Presentation</vt:lpstr>
      <vt:lpstr>General Plan Consistency - Parking</vt:lpstr>
      <vt:lpstr>PowerPoint Presentation</vt:lpstr>
      <vt:lpstr>PowerPoint Presentation</vt:lpstr>
      <vt:lpstr>General Plan Consistency - Parking</vt:lpstr>
      <vt:lpstr>General Plan Consistency - Setbacks</vt:lpstr>
      <vt:lpstr>General Plan Consistency – Setbacks (rear property line)</vt:lpstr>
      <vt:lpstr>PowerPoint Presentation</vt:lpstr>
      <vt:lpstr>General Plan Consistency – Snow Storage</vt:lpstr>
      <vt:lpstr>General Plan Consistency – Snow Storage</vt:lpstr>
      <vt:lpstr>Recent Decisions on Transient Rental Applications</vt:lpstr>
      <vt:lpstr>Public Comments Received</vt:lpstr>
      <vt:lpstr>Use Permit Finding #1</vt:lpstr>
      <vt:lpstr>Alternative Use Permit Finding #1</vt:lpstr>
      <vt:lpstr>Use Permit Finding #2</vt:lpstr>
      <vt:lpstr>Use Permit Finding #3</vt:lpstr>
      <vt:lpstr>Alternative Use Permit Finding #3</vt:lpstr>
      <vt:lpstr>Use Permit Finding #4</vt:lpstr>
      <vt:lpstr>Alternative Use Permit Finding #4</vt:lpstr>
      <vt:lpstr>Conditions of Approval</vt:lpstr>
      <vt:lpstr>Conditions of Approval</vt:lpstr>
      <vt:lpstr>Conditions of Approval</vt:lpstr>
      <vt:lpstr>Conditions of Approval</vt:lpstr>
      <vt:lpstr>Conditions of Approval</vt:lpstr>
      <vt:lpstr>Conditions of Approval</vt:lpstr>
      <vt:lpstr>Conditions of Approval</vt:lpstr>
      <vt:lpstr>Staff Recommendation</vt:lpstr>
      <vt:lpstr>Alternative Staff Recommendation</vt:lpstr>
      <vt:lpstr>Next Steps (if Use Permit is approved)</vt:lpstr>
      <vt:lpstr>Use Permit 25-004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Aaron Washco</dc:creator>
  <cp:lastModifiedBy>Aaron Washco</cp:lastModifiedBy>
  <cp:revision>2</cp:revision>
  <cp:lastPrinted>2025-06-25T20:17:24Z</cp:lastPrinted>
  <dcterms:created xsi:type="dcterms:W3CDTF">2024-10-10T18:40:15Z</dcterms:created>
  <dcterms:modified xsi:type="dcterms:W3CDTF">2025-06-25T20:24:34Z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0x01010039F32CBE9ED1BB4A923FD700993DE175</vt:lpwstr>
  </property>
  <property fmtid="{D5CDD505-2E9C-101B-9397-08002B2CF9AE}" pid="3" name="MediaServiceImageTags">
    <vt:lpwstr/>
  </property>
</Properties>
</file>