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Lst>
  <p:notesMasterIdLst>
    <p:notesMasterId r:id="rId30"/>
  </p:notesMasterIdLst>
  <p:handoutMasterIdLst>
    <p:handoutMasterId r:id="rId31"/>
  </p:handoutMasterIdLst>
  <p:sldIdLst>
    <p:sldId id="256" r:id="rId5"/>
    <p:sldId id="257" r:id="rId6"/>
    <p:sldId id="273" r:id="rId7"/>
    <p:sldId id="275" r:id="rId8"/>
    <p:sldId id="276" r:id="rId9"/>
    <p:sldId id="274" r:id="rId10"/>
    <p:sldId id="277" r:id="rId11"/>
    <p:sldId id="284" r:id="rId12"/>
    <p:sldId id="285" r:id="rId13"/>
    <p:sldId id="278" r:id="rId14"/>
    <p:sldId id="279" r:id="rId15"/>
    <p:sldId id="280" r:id="rId16"/>
    <p:sldId id="291" r:id="rId17"/>
    <p:sldId id="281" r:id="rId18"/>
    <p:sldId id="283" r:id="rId19"/>
    <p:sldId id="292" r:id="rId20"/>
    <p:sldId id="296" r:id="rId21"/>
    <p:sldId id="286" r:id="rId22"/>
    <p:sldId id="287" r:id="rId23"/>
    <p:sldId id="288" r:id="rId24"/>
    <p:sldId id="297" r:id="rId25"/>
    <p:sldId id="298" r:id="rId26"/>
    <p:sldId id="299" r:id="rId27"/>
    <p:sldId id="289" r:id="rId28"/>
    <p:sldId id="30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C6E3F-1BF3-41F9-800F-93EEDBD768D7}" v="2" dt="2023-09-21T16:00:51.664"/>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655" autoAdjust="0"/>
  </p:normalViewPr>
  <p:slideViewPr>
    <p:cSldViewPr snapToGrid="0">
      <p:cViewPr varScale="1">
        <p:scale>
          <a:sx n="67" d="100"/>
          <a:sy n="67" d="100"/>
        </p:scale>
        <p:origin x="80" y="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3403" y="4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t Calloway" userId="32390e11-cc9a-4631-badf-334505ff50a7" providerId="ADAL" clId="{6A8C6E3F-1BF3-41F9-800F-93EEDBD768D7}"/>
    <pc:docChg chg="undo custSel modSld">
      <pc:chgData name="Brent Calloway" userId="32390e11-cc9a-4631-badf-334505ff50a7" providerId="ADAL" clId="{6A8C6E3F-1BF3-41F9-800F-93EEDBD768D7}" dt="2023-09-21T16:03:11.482" v="155" actId="1076"/>
      <pc:docMkLst>
        <pc:docMk/>
      </pc:docMkLst>
      <pc:sldChg chg="addSp delSp modSp mod">
        <pc:chgData name="Brent Calloway" userId="32390e11-cc9a-4631-badf-334505ff50a7" providerId="ADAL" clId="{6A8C6E3F-1BF3-41F9-800F-93EEDBD768D7}" dt="2023-09-21T15:33:23.486" v="29"/>
        <pc:sldMkLst>
          <pc:docMk/>
          <pc:sldMk cId="3576442012" sldId="286"/>
        </pc:sldMkLst>
        <pc:spChg chg="add del mod">
          <ac:chgData name="Brent Calloway" userId="32390e11-cc9a-4631-badf-334505ff50a7" providerId="ADAL" clId="{6A8C6E3F-1BF3-41F9-800F-93EEDBD768D7}" dt="2023-09-21T15:33:23.486" v="29"/>
          <ac:spMkLst>
            <pc:docMk/>
            <pc:sldMk cId="3576442012" sldId="286"/>
            <ac:spMk id="4" creationId="{BCD089B9-FBA9-C48E-0125-590B4C71412C}"/>
          </ac:spMkLst>
        </pc:spChg>
        <pc:spChg chg="mod">
          <ac:chgData name="Brent Calloway" userId="32390e11-cc9a-4631-badf-334505ff50a7" providerId="ADAL" clId="{6A8C6E3F-1BF3-41F9-800F-93EEDBD768D7}" dt="2023-09-21T15:33:21.766" v="27" actId="20577"/>
          <ac:spMkLst>
            <pc:docMk/>
            <pc:sldMk cId="3576442012" sldId="286"/>
            <ac:spMk id="11" creationId="{0723C180-BEA9-2FD7-F136-97CFE370DC13}"/>
          </ac:spMkLst>
        </pc:spChg>
      </pc:sldChg>
      <pc:sldChg chg="addSp delSp modSp mod">
        <pc:chgData name="Brent Calloway" userId="32390e11-cc9a-4631-badf-334505ff50a7" providerId="ADAL" clId="{6A8C6E3F-1BF3-41F9-800F-93EEDBD768D7}" dt="2023-09-21T16:03:11.482" v="155" actId="1076"/>
        <pc:sldMkLst>
          <pc:docMk/>
          <pc:sldMk cId="3362033482" sldId="287"/>
        </pc:sldMkLst>
        <pc:spChg chg="add mod">
          <ac:chgData name="Brent Calloway" userId="32390e11-cc9a-4631-badf-334505ff50a7" providerId="ADAL" clId="{6A8C6E3F-1BF3-41F9-800F-93EEDBD768D7}" dt="2023-09-21T16:03:11.482" v="155" actId="1076"/>
          <ac:spMkLst>
            <pc:docMk/>
            <pc:sldMk cId="3362033482" sldId="287"/>
            <ac:spMk id="8" creationId="{8D3E02FB-4C4F-95EF-A931-8C5679C1994D}"/>
          </ac:spMkLst>
        </pc:spChg>
        <pc:spChg chg="add del">
          <ac:chgData name="Brent Calloway" userId="32390e11-cc9a-4631-badf-334505ff50a7" providerId="ADAL" clId="{6A8C6E3F-1BF3-41F9-800F-93EEDBD768D7}" dt="2023-09-21T16:03:07.365" v="154" actId="478"/>
          <ac:spMkLst>
            <pc:docMk/>
            <pc:sldMk cId="3362033482" sldId="287"/>
            <ac:spMk id="10" creationId="{8077C86A-4D39-23B1-F864-A57B7D044FC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9/19/2023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0T15:47:39.897"/>
    </inkml:context>
    <inkml:brush xml:id="br0">
      <inkml:brushProperty name="width" value="0.035" units="cm"/>
      <inkml:brushProperty name="height" value="0.035" units="cm"/>
      <inkml:brushProperty name="color" value="#E71224"/>
    </inkml:brush>
  </inkml:definitions>
  <inkml:trace contextRef="#ctx0" brushRef="#br0">0 1 24575,'1'3'0,"0"0"0,0 1 0,0-1 0,1 0 0,-1 0 0,1 0 0,0-1 0,-1 1 0,1 0 0,1-1 0,-1 1 0,0-1 0,5 4 0,3 5 0,12 15 0,378 421 0,-336-383 0,28 29 0,12 46 0,-79-110 0,-1 1 0,29 48 0,-36-53 0,1-1 0,0-1 0,28 26 0,28 36 0,94 130 0,-89-89 0,-22-32 0,37 59 0,-35-55 0,-42-73 0,39 44 0,-5-7 0,-26-29 0,80 99 0,-66-81 0,-31-39 0,1 0 0,0-1 0,14 14 0,1-1 0,29 36 0,-39-42 0,1 0 0,0-1 0,2-1 0,35 28 0,-39-36 0,0 1 0,-1 1 0,0 0 0,19 21 0,-23-22-111,2 3-140,0-1 0,1 0 0,0 0 1,22 16-1,-13-16-6575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0T15:47:41.533"/>
    </inkml:context>
    <inkml:brush xml:id="br0">
      <inkml:brushProperty name="width" value="0.035" units="cm"/>
      <inkml:brushProperty name="height" value="0.035" units="cm"/>
      <inkml:brushProperty name="color" value="#E71224"/>
    </inkml:brush>
  </inkml:definitions>
  <inkml:trace contextRef="#ctx0" brushRef="#br0">2960 0 24575,'-5'1'0,"-1"0"0,1 0 0,0 1 0,0 0 0,-1 0 0,1 0 0,0 0 0,1 1 0,-1 0 0,0 0 0,-5 5 0,-9 5 0,-215 135 0,-412 343 0,286-209 0,221-177 0,-94 62 0,155-122 0,40-24 0,-37 27 0,-99 79 0,147-106 0,1 1 0,-38 40 0,-19 18 0,58-59 0,4-2 0,-1-1 0,0-1 0,-2-1 0,0 0 0,-37 16 0,54-30 0,0 1 0,0 0 0,0 0 0,0 1 0,1 0 0,0 0 0,-1 1 0,2-1 0,-1 1 0,0 1 0,1-1 0,0 1 0,1 0 0,-9 12 0,8-11 0,0 0 0,0-1 0,0 0 0,-1 0 0,0 0 0,-1-1 0,1 1 0,-1-2 0,0 1 0,-10 4 0,8-4 0,1 0 0,0 1 0,0 0 0,0 0 0,0 0 0,-12 15 0,-4 13 0,15-20 0,-1 0 0,0-1 0,-1 0 0,0-1 0,-19 16 0,15-17 0,2 1 0,-1 0 0,-18 25 0,25-30-227,0 0-1,0 0 1,-1-1-1,0 0 1,-12 8-1,0-2-6598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0T15:47:39.897"/>
    </inkml:context>
    <inkml:brush xml:id="br0">
      <inkml:brushProperty name="width" value="0.035" units="cm"/>
      <inkml:brushProperty name="height" value="0.035" units="cm"/>
      <inkml:brushProperty name="color" value="#E71224"/>
    </inkml:brush>
  </inkml:definitions>
  <inkml:trace contextRef="#ctx0" brushRef="#br0">0 1 24575,'1'3'0,"0"0"0,0 1 0,0-1 0,1 0 0,-1 0 0,1 0 0,0-1 0,-1 1 0,1 0 0,1-1 0,-1 1 0,0-1 0,5 4 0,3 5 0,12 15 0,378 421 0,-336-383 0,28 29 0,12 46 0,-79-110 0,-1 1 0,29 48 0,-36-53 0,1-1 0,0-1 0,28 26 0,28 36 0,94 130 0,-89-89 0,-22-32 0,37 59 0,-35-55 0,-42-73 0,39 44 0,-5-7 0,-26-29 0,80 99 0,-66-81 0,-31-39 0,1 0 0,0-1 0,14 14 0,1-1 0,29 36 0,-39-42 0,1 0 0,0-1 0,2-1 0,35 28 0,-39-36 0,0 1 0,-1 1 0,0 0 0,19 21 0,-23-22-111,2 3-140,0-1 0,1 0 0,0 0 1,22 16-1,-13-16-6575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0T15:47:41.533"/>
    </inkml:context>
    <inkml:brush xml:id="br0">
      <inkml:brushProperty name="width" value="0.035" units="cm"/>
      <inkml:brushProperty name="height" value="0.035" units="cm"/>
      <inkml:brushProperty name="color" value="#E71224"/>
    </inkml:brush>
  </inkml:definitions>
  <inkml:trace contextRef="#ctx0" brushRef="#br0">2960 0 24575,'-5'1'0,"-1"0"0,1 0 0,0 1 0,0 0 0,-1 0 0,1 0 0,0 0 0,1 1 0,-1 0 0,0 0 0,-5 5 0,-9 5 0,-215 135 0,-412 343 0,286-209 0,221-177 0,-94 62 0,155-122 0,40-24 0,-37 27 0,-99 79 0,147-106 0,1 1 0,-38 40 0,-19 18 0,58-59 0,4-2 0,-1-1 0,0-1 0,-2-1 0,0 0 0,-37 16 0,54-30 0,0 1 0,0 0 0,0 0 0,0 1 0,1 0 0,0 0 0,-1 1 0,2-1 0,-1 1 0,0 1 0,1-1 0,0 1 0,1 0 0,-9 12 0,8-11 0,0 0 0,0-1 0,0 0 0,-1 0 0,0 0 0,-1-1 0,1 1 0,-1-2 0,0 1 0,-10 4 0,8-4 0,1 0 0,0 1 0,0 0 0,0 0 0,0 0 0,-12 15 0,-4 13 0,15-20 0,-1 0 0,0-1 0,-1 0 0,0-1 0,-19 16 0,15-17 0,2 1 0,-1 0 0,-18 25 0,25-30-227,0 0-1,0 0 1,-1-1-1,0 0 1,-12 8-1,0-2-6598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0T15:47:39.897"/>
    </inkml:context>
    <inkml:brush xml:id="br0">
      <inkml:brushProperty name="width" value="0.035" units="cm"/>
      <inkml:brushProperty name="height" value="0.035" units="cm"/>
      <inkml:brushProperty name="color" value="#E71224"/>
    </inkml:brush>
  </inkml:definitions>
  <inkml:trace contextRef="#ctx0" brushRef="#br0">0 1 24575,'1'3'0,"0"0"0,0 1 0,0-1 0,1 0 0,-1 0 0,1 0 0,0-1 0,-1 1 0,1 0 0,1-1 0,-1 1 0,0-1 0,5 4 0,3 5 0,12 15 0,378 421 0,-336-383 0,28 29 0,12 46 0,-79-110 0,-1 1 0,29 48 0,-36-53 0,1-1 0,0-1 0,28 26 0,28 36 0,94 130 0,-89-89 0,-22-32 0,37 59 0,-35-55 0,-42-73 0,39 44 0,-5-7 0,-26-29 0,80 99 0,-66-81 0,-31-39 0,1 0 0,0-1 0,14 14 0,1-1 0,29 36 0,-39-42 0,1 0 0,0-1 0,2-1 0,35 28 0,-39-36 0,0 1 0,-1 1 0,0 0 0,19 21 0,-23-22-111,2 3-140,0-1 0,1 0 0,0 0 1,22 16-1,-13-16-6575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0T15:47:41.533"/>
    </inkml:context>
    <inkml:brush xml:id="br0">
      <inkml:brushProperty name="width" value="0.035" units="cm"/>
      <inkml:brushProperty name="height" value="0.035" units="cm"/>
      <inkml:brushProperty name="color" value="#E71224"/>
    </inkml:brush>
  </inkml:definitions>
  <inkml:trace contextRef="#ctx0" brushRef="#br0">2960 0 24575,'-5'1'0,"-1"0"0,1 0 0,0 1 0,0 0 0,-1 0 0,1 0 0,0 0 0,1 1 0,-1 0 0,0 0 0,-5 5 0,-9 5 0,-215 135 0,-412 343 0,286-209 0,221-177 0,-94 62 0,155-122 0,40-24 0,-37 27 0,-99 79 0,147-106 0,1 1 0,-38 40 0,-19 18 0,58-59 0,4-2 0,-1-1 0,0-1 0,-2-1 0,0 0 0,-37 16 0,54-30 0,0 1 0,0 0 0,0 0 0,0 1 0,1 0 0,0 0 0,-1 1 0,2-1 0,-1 1 0,0 1 0,1-1 0,0 1 0,1 0 0,-9 12 0,8-11 0,0 0 0,0-1 0,0 0 0,-1 0 0,0 0 0,-1-1 0,1 1 0,-1-2 0,0 1 0,-10 4 0,8-4 0,1 0 0,0 1 0,0 0 0,0 0 0,0 0 0,-12 15 0,-4 13 0,15-20 0,-1 0 0,0-1 0,-1 0 0,0-1 0,-19 16 0,15-17 0,2 1 0,-1 0 0,-18 25 0,25-30-227,0 0-1,0 0 1,-1-1-1,0 0 1,-12 8-1,0-2-6598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9/19/2023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42053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25</a:t>
            </a:fld>
            <a:endParaRPr lang="en-US" dirty="0"/>
          </a:p>
        </p:txBody>
      </p:sp>
    </p:spTree>
    <p:extLst>
      <p:ext uri="{BB962C8B-B14F-4D97-AF65-F5344CB8AC3E}">
        <p14:creationId xmlns:p14="http://schemas.microsoft.com/office/powerpoint/2010/main" val="3508593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Graphic 6">
            <a:extLst>
              <a:ext uri="{FF2B5EF4-FFF2-40B4-BE49-F238E27FC236}">
                <a16:creationId xmlns:a16="http://schemas.microsoft.com/office/drawing/2014/main" id="{449DAC36-500E-DB2A-6374-C4A62AA75A6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437307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10890956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73907654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6224872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22059076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20XX</a:t>
            </a:r>
            <a:endParaRPr lang="en-US" dirty="0"/>
          </a:p>
        </p:txBody>
      </p:sp>
      <p:sp>
        <p:nvSpPr>
          <p:cNvPr id="4"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80674858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20XX</a:t>
            </a:r>
            <a:endParaRPr lang="en-US" dirty="0"/>
          </a:p>
        </p:txBody>
      </p:sp>
      <p:sp>
        <p:nvSpPr>
          <p:cNvPr id="4"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501615943"/>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414399597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270420844"/>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63866168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77707090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30783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415011725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20XX</a:t>
            </a:r>
            <a:endParaRPr lang="en-US" dirty="0"/>
          </a:p>
        </p:txBody>
      </p:sp>
      <p:sp>
        <p:nvSpPr>
          <p:cNvPr id="5" name="Footer Placeholder 3"/>
          <p:cNvSpPr>
            <a:spLocks noGrp="1"/>
          </p:cNvSpPr>
          <p:nvPr>
            <p:ph type="ftr" sz="quarter" idx="11"/>
          </p:nvPr>
        </p:nvSpPr>
        <p:spPr/>
        <p:txBody>
          <a:bodyPr/>
          <a:lstStyle/>
          <a:p>
            <a:r>
              <a:rPr lang="en-US"/>
              <a:t>PRESENTATION TITLE</a:t>
            </a:r>
            <a:endParaRPr lang="en-US" dirty="0"/>
          </a:p>
        </p:txBody>
      </p:sp>
      <p:sp>
        <p:nvSpPr>
          <p:cNvPr id="6" name="Slide Number Placeholder 4"/>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87319764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20XX</a:t>
            </a:r>
            <a:endParaRPr lang="en-US" dirty="0"/>
          </a:p>
        </p:txBody>
      </p:sp>
      <p:sp>
        <p:nvSpPr>
          <p:cNvPr id="5" name="Footer Placeholder 2"/>
          <p:cNvSpPr>
            <a:spLocks noGrp="1"/>
          </p:cNvSpPr>
          <p:nvPr>
            <p:ph type="ftr" sz="quarter" idx="11"/>
          </p:nvPr>
        </p:nvSpPr>
        <p:spPr/>
        <p:txBody>
          <a:bodyPr/>
          <a:lstStyle/>
          <a:p>
            <a:r>
              <a:rPr lang="en-US"/>
              <a:t>PRESENTATION TITLE</a:t>
            </a:r>
            <a:endParaRPr lang="en-US" dirty="0"/>
          </a:p>
        </p:txBody>
      </p:sp>
      <p:sp>
        <p:nvSpPr>
          <p:cNvPr id="6" name="Slide Number Placeholder 3"/>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481883786"/>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20XX</a:t>
            </a:r>
            <a:endParaRPr lang="en-US" dirty="0"/>
          </a:p>
        </p:txBody>
      </p:sp>
      <p:sp>
        <p:nvSpPr>
          <p:cNvPr id="5" name="Footer Placeholder 5"/>
          <p:cNvSpPr>
            <a:spLocks noGrp="1"/>
          </p:cNvSpPr>
          <p:nvPr>
            <p:ph type="ftr" sz="quarter" idx="11"/>
          </p:nvPr>
        </p:nvSpPr>
        <p:spPr/>
        <p:txBody>
          <a:bodyPr/>
          <a:lstStyle/>
          <a:p>
            <a:r>
              <a:rPr lang="en-US"/>
              <a:t>PRESENTATION TITLE</a:t>
            </a:r>
            <a:endParaRPr lang="en-US" dirty="0"/>
          </a:p>
        </p:txBody>
      </p:sp>
      <p:sp>
        <p:nvSpPr>
          <p:cNvPr id="6"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410709569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749362738"/>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24040063"/>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666" r:id="rId18"/>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customXml" Target="../ink/ink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customXml" Target="../ink/ink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customXml" Target="../ink/ink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6" name="Straight Connector 11">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1154955" y="1266958"/>
            <a:ext cx="2904124" cy="4528457"/>
          </a:xfrm>
        </p:spPr>
        <p:txBody>
          <a:bodyPr anchor="ctr">
            <a:normAutofit/>
          </a:bodyPr>
          <a:lstStyle/>
          <a:p>
            <a:pPr algn="r"/>
            <a:r>
              <a:rPr lang="en-US" dirty="0">
                <a:solidFill>
                  <a:schemeClr val="tx2"/>
                </a:solidFill>
              </a:rPr>
              <a:t>Mono County </a:t>
            </a:r>
          </a:p>
          <a:p>
            <a:pPr algn="r"/>
            <a:r>
              <a:rPr lang="en-US" dirty="0">
                <a:solidFill>
                  <a:schemeClr val="tx2"/>
                </a:solidFill>
              </a:rPr>
              <a:t>Planning Commission</a:t>
            </a:r>
          </a:p>
          <a:p>
            <a:pPr algn="r"/>
            <a:r>
              <a:rPr lang="en-US" dirty="0">
                <a:solidFill>
                  <a:schemeClr val="tx2"/>
                </a:solidFill>
              </a:rPr>
              <a:t>9/21/23</a:t>
            </a:r>
          </a:p>
        </p:txBody>
      </p:sp>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4654295" y="1266958"/>
            <a:ext cx="6808362" cy="4528457"/>
          </a:xfrm>
        </p:spPr>
        <p:txBody>
          <a:bodyPr anchor="ctr">
            <a:normAutofit/>
          </a:bodyPr>
          <a:lstStyle/>
          <a:p>
            <a:r>
              <a:rPr lang="en-US" sz="5400" dirty="0"/>
              <a:t>Use Permit 23-005 Cervantes</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10</a:t>
            </a:fld>
            <a:endParaRPr lang="en-US" dirty="0"/>
          </a:p>
        </p:txBody>
      </p:sp>
      <p:pic>
        <p:nvPicPr>
          <p:cNvPr id="3" name="Picture 2">
            <a:extLst>
              <a:ext uri="{FF2B5EF4-FFF2-40B4-BE49-F238E27FC236}">
                <a16:creationId xmlns:a16="http://schemas.microsoft.com/office/drawing/2014/main" id="{6EC4CCD6-9E3B-F1C7-2E68-838C9C251661}"/>
              </a:ext>
            </a:extLst>
          </p:cNvPr>
          <p:cNvPicPr>
            <a:picLocks noChangeAspect="1"/>
          </p:cNvPicPr>
          <p:nvPr/>
        </p:nvPicPr>
        <p:blipFill>
          <a:blip r:embed="rId2"/>
          <a:stretch>
            <a:fillRect/>
          </a:stretch>
        </p:blipFill>
        <p:spPr>
          <a:xfrm>
            <a:off x="252227" y="295729"/>
            <a:ext cx="2657846" cy="3448531"/>
          </a:xfrm>
          <a:prstGeom prst="rect">
            <a:avLst/>
          </a:prstGeom>
        </p:spPr>
      </p:pic>
      <p:pic>
        <p:nvPicPr>
          <p:cNvPr id="5" name="Picture 4">
            <a:extLst>
              <a:ext uri="{FF2B5EF4-FFF2-40B4-BE49-F238E27FC236}">
                <a16:creationId xmlns:a16="http://schemas.microsoft.com/office/drawing/2014/main" id="{5AF5A5E2-D4E7-437F-2E7D-52896E6521A8}"/>
              </a:ext>
            </a:extLst>
          </p:cNvPr>
          <p:cNvPicPr>
            <a:picLocks noChangeAspect="1"/>
          </p:cNvPicPr>
          <p:nvPr/>
        </p:nvPicPr>
        <p:blipFill>
          <a:blip r:embed="rId3"/>
          <a:stretch>
            <a:fillRect/>
          </a:stretch>
        </p:blipFill>
        <p:spPr>
          <a:xfrm>
            <a:off x="3627121" y="955040"/>
            <a:ext cx="7234260" cy="5425695"/>
          </a:xfrm>
          <a:prstGeom prst="rect">
            <a:avLst/>
          </a:prstGeom>
        </p:spPr>
      </p:pic>
      <p:sp>
        <p:nvSpPr>
          <p:cNvPr id="16" name="Arrow: Left 15">
            <a:extLst>
              <a:ext uri="{FF2B5EF4-FFF2-40B4-BE49-F238E27FC236}">
                <a16:creationId xmlns:a16="http://schemas.microsoft.com/office/drawing/2014/main" id="{B9041A75-F101-C0B3-4C51-1DB6F4D489A2}"/>
              </a:ext>
            </a:extLst>
          </p:cNvPr>
          <p:cNvSpPr/>
          <p:nvPr/>
        </p:nvSpPr>
        <p:spPr>
          <a:xfrm rot="3101424">
            <a:off x="1804967" y="3018526"/>
            <a:ext cx="628650" cy="202272"/>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1D1A538-4CF1-A3BD-1963-77A2F09E92A2}"/>
              </a:ext>
            </a:extLst>
          </p:cNvPr>
          <p:cNvSpPr/>
          <p:nvPr/>
        </p:nvSpPr>
        <p:spPr>
          <a:xfrm>
            <a:off x="2213251" y="3243730"/>
            <a:ext cx="257175" cy="2286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63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11</a:t>
            </a:fld>
            <a:endParaRPr lang="en-US" dirty="0"/>
          </a:p>
        </p:txBody>
      </p:sp>
      <p:pic>
        <p:nvPicPr>
          <p:cNvPr id="3" name="Picture 2">
            <a:extLst>
              <a:ext uri="{FF2B5EF4-FFF2-40B4-BE49-F238E27FC236}">
                <a16:creationId xmlns:a16="http://schemas.microsoft.com/office/drawing/2014/main" id="{6EC4CCD6-9E3B-F1C7-2E68-838C9C251661}"/>
              </a:ext>
            </a:extLst>
          </p:cNvPr>
          <p:cNvPicPr>
            <a:picLocks noChangeAspect="1"/>
          </p:cNvPicPr>
          <p:nvPr/>
        </p:nvPicPr>
        <p:blipFill>
          <a:blip r:embed="rId2"/>
          <a:stretch>
            <a:fillRect/>
          </a:stretch>
        </p:blipFill>
        <p:spPr>
          <a:xfrm>
            <a:off x="252227" y="295729"/>
            <a:ext cx="2657846" cy="3448531"/>
          </a:xfrm>
          <a:prstGeom prst="rect">
            <a:avLst/>
          </a:prstGeom>
        </p:spPr>
      </p:pic>
      <p:sp>
        <p:nvSpPr>
          <p:cNvPr id="16" name="Arrow: Left 15">
            <a:extLst>
              <a:ext uri="{FF2B5EF4-FFF2-40B4-BE49-F238E27FC236}">
                <a16:creationId xmlns:a16="http://schemas.microsoft.com/office/drawing/2014/main" id="{B9041A75-F101-C0B3-4C51-1DB6F4D489A2}"/>
              </a:ext>
            </a:extLst>
          </p:cNvPr>
          <p:cNvSpPr/>
          <p:nvPr/>
        </p:nvSpPr>
        <p:spPr>
          <a:xfrm rot="18705835">
            <a:off x="1797003" y="1988412"/>
            <a:ext cx="628650" cy="202272"/>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1D1A538-4CF1-A3BD-1963-77A2F09E92A2}"/>
              </a:ext>
            </a:extLst>
          </p:cNvPr>
          <p:cNvSpPr/>
          <p:nvPr/>
        </p:nvSpPr>
        <p:spPr>
          <a:xfrm>
            <a:off x="2244113" y="1673431"/>
            <a:ext cx="257175" cy="2286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E0CC67F-5D8F-144D-8529-9D0164B53ABF}"/>
              </a:ext>
            </a:extLst>
          </p:cNvPr>
          <p:cNvPicPr>
            <a:picLocks noChangeAspect="1"/>
          </p:cNvPicPr>
          <p:nvPr/>
        </p:nvPicPr>
        <p:blipFill>
          <a:blip r:embed="rId3"/>
          <a:stretch>
            <a:fillRect/>
          </a:stretch>
        </p:blipFill>
        <p:spPr>
          <a:xfrm>
            <a:off x="3392545" y="861574"/>
            <a:ext cx="7723130" cy="5765371"/>
          </a:xfrm>
          <a:prstGeom prst="rect">
            <a:avLst/>
          </a:prstGeom>
        </p:spPr>
      </p:pic>
    </p:spTree>
    <p:extLst>
      <p:ext uri="{BB962C8B-B14F-4D97-AF65-F5344CB8AC3E}">
        <p14:creationId xmlns:p14="http://schemas.microsoft.com/office/powerpoint/2010/main" val="282448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12</a:t>
            </a:fld>
            <a:endParaRPr lang="en-US" dirty="0"/>
          </a:p>
        </p:txBody>
      </p:sp>
      <p:pic>
        <p:nvPicPr>
          <p:cNvPr id="3" name="Picture 2">
            <a:extLst>
              <a:ext uri="{FF2B5EF4-FFF2-40B4-BE49-F238E27FC236}">
                <a16:creationId xmlns:a16="http://schemas.microsoft.com/office/drawing/2014/main" id="{6EC4CCD6-9E3B-F1C7-2E68-838C9C251661}"/>
              </a:ext>
            </a:extLst>
          </p:cNvPr>
          <p:cNvPicPr>
            <a:picLocks noChangeAspect="1"/>
          </p:cNvPicPr>
          <p:nvPr/>
        </p:nvPicPr>
        <p:blipFill>
          <a:blip r:embed="rId2"/>
          <a:stretch>
            <a:fillRect/>
          </a:stretch>
        </p:blipFill>
        <p:spPr>
          <a:xfrm>
            <a:off x="252227" y="295729"/>
            <a:ext cx="2657846" cy="3448531"/>
          </a:xfrm>
          <a:prstGeom prst="rect">
            <a:avLst/>
          </a:prstGeom>
        </p:spPr>
      </p:pic>
      <p:sp>
        <p:nvSpPr>
          <p:cNvPr id="16" name="Arrow: Left 15">
            <a:extLst>
              <a:ext uri="{FF2B5EF4-FFF2-40B4-BE49-F238E27FC236}">
                <a16:creationId xmlns:a16="http://schemas.microsoft.com/office/drawing/2014/main" id="{B9041A75-F101-C0B3-4C51-1DB6F4D489A2}"/>
              </a:ext>
            </a:extLst>
          </p:cNvPr>
          <p:cNvSpPr/>
          <p:nvPr/>
        </p:nvSpPr>
        <p:spPr>
          <a:xfrm rot="5400000">
            <a:off x="1411069" y="3263223"/>
            <a:ext cx="628650" cy="202272"/>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1D1A538-4CF1-A3BD-1963-77A2F09E92A2}"/>
              </a:ext>
            </a:extLst>
          </p:cNvPr>
          <p:cNvSpPr/>
          <p:nvPr/>
        </p:nvSpPr>
        <p:spPr>
          <a:xfrm>
            <a:off x="1569355" y="3493641"/>
            <a:ext cx="257175" cy="2286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CE9A37-51DB-D22F-C59D-78BB4F699652}"/>
              </a:ext>
            </a:extLst>
          </p:cNvPr>
          <p:cNvPicPr>
            <a:picLocks noChangeAspect="1"/>
          </p:cNvPicPr>
          <p:nvPr/>
        </p:nvPicPr>
        <p:blipFill>
          <a:blip r:embed="rId3"/>
          <a:stretch>
            <a:fillRect/>
          </a:stretch>
        </p:blipFill>
        <p:spPr>
          <a:xfrm>
            <a:off x="3214145" y="1290412"/>
            <a:ext cx="8463505" cy="5301490"/>
          </a:xfrm>
          <a:prstGeom prst="rect">
            <a:avLst/>
          </a:prstGeom>
        </p:spPr>
      </p:pic>
    </p:spTree>
    <p:extLst>
      <p:ext uri="{BB962C8B-B14F-4D97-AF65-F5344CB8AC3E}">
        <p14:creationId xmlns:p14="http://schemas.microsoft.com/office/powerpoint/2010/main" val="3860484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13</a:t>
            </a:fld>
            <a:endParaRPr lang="en-US" dirty="0"/>
          </a:p>
        </p:txBody>
      </p:sp>
      <p:sp>
        <p:nvSpPr>
          <p:cNvPr id="11" name="TextBox 10">
            <a:extLst>
              <a:ext uri="{FF2B5EF4-FFF2-40B4-BE49-F238E27FC236}">
                <a16:creationId xmlns:a16="http://schemas.microsoft.com/office/drawing/2014/main" id="{0723C180-BEA9-2FD7-F136-97CFE370DC13}"/>
              </a:ext>
            </a:extLst>
          </p:cNvPr>
          <p:cNvSpPr txBox="1"/>
          <p:nvPr/>
        </p:nvSpPr>
        <p:spPr>
          <a:xfrm>
            <a:off x="895362" y="679572"/>
            <a:ext cx="5936240" cy="646331"/>
          </a:xfrm>
          <a:prstGeom prst="rect">
            <a:avLst/>
          </a:prstGeom>
          <a:noFill/>
        </p:spPr>
        <p:txBody>
          <a:bodyPr wrap="none" rtlCol="0">
            <a:spAutoFit/>
          </a:bodyPr>
          <a:lstStyle/>
          <a:p>
            <a:r>
              <a:rPr lang="en-US" sz="3600" b="1" dirty="0"/>
              <a:t>General Plan Consistency</a:t>
            </a:r>
          </a:p>
        </p:txBody>
      </p:sp>
      <p:sp>
        <p:nvSpPr>
          <p:cNvPr id="2" name="TextBox 1">
            <a:extLst>
              <a:ext uri="{FF2B5EF4-FFF2-40B4-BE49-F238E27FC236}">
                <a16:creationId xmlns:a16="http://schemas.microsoft.com/office/drawing/2014/main" id="{EF72373D-4881-6E65-8F60-106B4F1775A8}"/>
              </a:ext>
            </a:extLst>
          </p:cNvPr>
          <p:cNvSpPr txBox="1"/>
          <p:nvPr/>
        </p:nvSpPr>
        <p:spPr>
          <a:xfrm>
            <a:off x="899728" y="1545513"/>
            <a:ext cx="10392544" cy="4524315"/>
          </a:xfrm>
          <a:prstGeom prst="rect">
            <a:avLst/>
          </a:prstGeom>
          <a:noFill/>
        </p:spPr>
        <p:txBody>
          <a:bodyPr wrap="square" rtlCol="0">
            <a:spAutoFit/>
          </a:bodyPr>
          <a:lstStyle/>
          <a:p>
            <a:r>
              <a:rPr lang="en-US" sz="3200" i="0" dirty="0">
                <a:effectLst/>
                <a:latin typeface="Tahoma" panose="020B0604030504040204" pitchFamily="34" charset="0"/>
                <a:ea typeface="Tahoma" panose="020B0604030504040204" pitchFamily="34" charset="0"/>
                <a:cs typeface="Tahoma" panose="020B0604030504040204" pitchFamily="34" charset="0"/>
              </a:rPr>
              <a:t>MCGP LUE 04.110 (B)</a:t>
            </a:r>
          </a:p>
          <a:p>
            <a:endParaRPr lang="en-US" sz="3200" i="0" dirty="0">
              <a:effectLst/>
              <a:latin typeface="Tahoma" panose="020B0604030504040204" pitchFamily="34" charset="0"/>
              <a:ea typeface="Tahoma" panose="020B0604030504040204" pitchFamily="34" charset="0"/>
              <a:cs typeface="Tahoma" panose="020B0604030504040204" pitchFamily="34" charset="0"/>
            </a:endParaRPr>
          </a:p>
          <a:p>
            <a:r>
              <a:rPr lang="en-US" sz="3200" i="0" dirty="0">
                <a:effectLst/>
                <a:latin typeface="Tahoma" panose="020B0604030504040204" pitchFamily="34" charset="0"/>
                <a:ea typeface="Tahoma" panose="020B0604030504040204" pitchFamily="34" charset="0"/>
                <a:cs typeface="Tahoma" panose="020B0604030504040204" pitchFamily="34" charset="0"/>
              </a:rPr>
              <a:t>1. Accessory uses over 20 feet in height shall be architecturally compatible with and be subordinate to the primary residence. Additional design requirements, such as color, building material, landscaping, building articulating and location, may be required to minimize off-site visual impacts and respect neighborhood characteristics.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0834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14</a:t>
            </a:fld>
            <a:endParaRPr lang="en-US" dirty="0"/>
          </a:p>
        </p:txBody>
      </p:sp>
      <p:pic>
        <p:nvPicPr>
          <p:cNvPr id="4" name="Picture 3">
            <a:extLst>
              <a:ext uri="{FF2B5EF4-FFF2-40B4-BE49-F238E27FC236}">
                <a16:creationId xmlns:a16="http://schemas.microsoft.com/office/drawing/2014/main" id="{FDD48517-31F2-412D-DCB4-21F7297B5054}"/>
              </a:ext>
            </a:extLst>
          </p:cNvPr>
          <p:cNvPicPr>
            <a:picLocks noChangeAspect="1"/>
          </p:cNvPicPr>
          <p:nvPr/>
        </p:nvPicPr>
        <p:blipFill>
          <a:blip r:embed="rId2"/>
          <a:stretch>
            <a:fillRect/>
          </a:stretch>
        </p:blipFill>
        <p:spPr>
          <a:xfrm>
            <a:off x="863600" y="646436"/>
            <a:ext cx="7010400" cy="5565128"/>
          </a:xfrm>
          <a:prstGeom prst="rect">
            <a:avLst/>
          </a:prstGeom>
        </p:spPr>
      </p:pic>
      <p:pic>
        <p:nvPicPr>
          <p:cNvPr id="7" name="Picture 6">
            <a:extLst>
              <a:ext uri="{FF2B5EF4-FFF2-40B4-BE49-F238E27FC236}">
                <a16:creationId xmlns:a16="http://schemas.microsoft.com/office/drawing/2014/main" id="{16371A9F-4549-0F53-7813-88FA95012FD1}"/>
              </a:ext>
            </a:extLst>
          </p:cNvPr>
          <p:cNvPicPr>
            <a:picLocks noChangeAspect="1"/>
          </p:cNvPicPr>
          <p:nvPr/>
        </p:nvPicPr>
        <p:blipFill>
          <a:blip r:embed="rId3"/>
          <a:stretch>
            <a:fillRect/>
          </a:stretch>
        </p:blipFill>
        <p:spPr>
          <a:xfrm>
            <a:off x="863600" y="1063416"/>
            <a:ext cx="7181980" cy="4866640"/>
          </a:xfrm>
          <a:prstGeom prst="rect">
            <a:avLst/>
          </a:prstGeom>
        </p:spPr>
      </p:pic>
      <p:sp>
        <p:nvSpPr>
          <p:cNvPr id="8" name="TextBox 7">
            <a:extLst>
              <a:ext uri="{FF2B5EF4-FFF2-40B4-BE49-F238E27FC236}">
                <a16:creationId xmlns:a16="http://schemas.microsoft.com/office/drawing/2014/main" id="{D65252BF-2644-75A5-78C3-E4650F312580}"/>
              </a:ext>
            </a:extLst>
          </p:cNvPr>
          <p:cNvSpPr txBox="1"/>
          <p:nvPr/>
        </p:nvSpPr>
        <p:spPr>
          <a:xfrm>
            <a:off x="8180332" y="1351508"/>
            <a:ext cx="3900427" cy="4154984"/>
          </a:xfrm>
          <a:prstGeom prst="rect">
            <a:avLst/>
          </a:prstGeom>
          <a:noFill/>
        </p:spPr>
        <p:txBody>
          <a:bodyPr wrap="none" rtlCol="0">
            <a:spAutoFit/>
          </a:bodyPr>
          <a:lstStyle/>
          <a:p>
            <a:r>
              <a:rPr lang="en-US" sz="2400" b="1" dirty="0"/>
              <a:t>16’ to Low Eave</a:t>
            </a:r>
          </a:p>
          <a:p>
            <a:endParaRPr lang="en-US" sz="2400" b="1" dirty="0"/>
          </a:p>
          <a:p>
            <a:r>
              <a:rPr lang="en-US" sz="2400" b="1" dirty="0"/>
              <a:t>29’ 2.1” Total Height</a:t>
            </a:r>
          </a:p>
          <a:p>
            <a:endParaRPr lang="en-US" sz="2400" b="1" dirty="0"/>
          </a:p>
          <a:p>
            <a:r>
              <a:rPr lang="en-US" sz="2400" b="1" dirty="0"/>
              <a:t>30’ X 40’   1,200 sf</a:t>
            </a:r>
          </a:p>
          <a:p>
            <a:endParaRPr lang="en-US" sz="2400" b="1" dirty="0"/>
          </a:p>
          <a:p>
            <a:r>
              <a:rPr lang="en-US" sz="2400" b="1" dirty="0"/>
              <a:t>Metal Siding and Roofing</a:t>
            </a:r>
          </a:p>
          <a:p>
            <a:endParaRPr lang="en-US" sz="2400" b="1" dirty="0"/>
          </a:p>
          <a:p>
            <a:r>
              <a:rPr lang="en-US" sz="2400" b="1" dirty="0"/>
              <a:t>Beige Siding</a:t>
            </a:r>
          </a:p>
          <a:p>
            <a:endParaRPr lang="en-US" sz="2400" b="1" dirty="0"/>
          </a:p>
          <a:p>
            <a:r>
              <a:rPr lang="en-US" sz="2400" b="1" dirty="0"/>
              <a:t>Brown Roof </a:t>
            </a:r>
          </a:p>
        </p:txBody>
      </p:sp>
    </p:spTree>
    <p:extLst>
      <p:ext uri="{BB962C8B-B14F-4D97-AF65-F5344CB8AC3E}">
        <p14:creationId xmlns:p14="http://schemas.microsoft.com/office/powerpoint/2010/main" val="93467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15</a:t>
            </a:fld>
            <a:endParaRPr lang="en-US" dirty="0"/>
          </a:p>
        </p:txBody>
      </p:sp>
      <p:pic>
        <p:nvPicPr>
          <p:cNvPr id="7" name="Picture 6">
            <a:extLst>
              <a:ext uri="{FF2B5EF4-FFF2-40B4-BE49-F238E27FC236}">
                <a16:creationId xmlns:a16="http://schemas.microsoft.com/office/drawing/2014/main" id="{7F1D1E46-97D0-CB1F-EABD-740388F05EAC}"/>
              </a:ext>
            </a:extLst>
          </p:cNvPr>
          <p:cNvPicPr>
            <a:picLocks noChangeAspect="1"/>
          </p:cNvPicPr>
          <p:nvPr/>
        </p:nvPicPr>
        <p:blipFill>
          <a:blip r:embed="rId2"/>
          <a:stretch>
            <a:fillRect/>
          </a:stretch>
        </p:blipFill>
        <p:spPr>
          <a:xfrm>
            <a:off x="447040" y="424304"/>
            <a:ext cx="5984844" cy="5068371"/>
          </a:xfrm>
          <a:prstGeom prst="rect">
            <a:avLst/>
          </a:prstGeom>
        </p:spPr>
      </p:pic>
      <p:sp>
        <p:nvSpPr>
          <p:cNvPr id="8" name="Oval 7">
            <a:extLst>
              <a:ext uri="{FF2B5EF4-FFF2-40B4-BE49-F238E27FC236}">
                <a16:creationId xmlns:a16="http://schemas.microsoft.com/office/drawing/2014/main" id="{08D04285-FFAB-81E6-53A4-97F5C850038C}"/>
              </a:ext>
            </a:extLst>
          </p:cNvPr>
          <p:cNvSpPr/>
          <p:nvPr/>
        </p:nvSpPr>
        <p:spPr>
          <a:xfrm>
            <a:off x="2301766" y="2942897"/>
            <a:ext cx="672662" cy="60960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8391368-29A9-68AC-56AA-AA4329EFE190}"/>
              </a:ext>
            </a:extLst>
          </p:cNvPr>
          <p:cNvSpPr/>
          <p:nvPr/>
        </p:nvSpPr>
        <p:spPr>
          <a:xfrm>
            <a:off x="4493173" y="1365325"/>
            <a:ext cx="672662" cy="60960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6D57377-16E9-791E-0933-F8FDB65352C4}"/>
              </a:ext>
            </a:extLst>
          </p:cNvPr>
          <p:cNvSpPr/>
          <p:nvPr/>
        </p:nvSpPr>
        <p:spPr>
          <a:xfrm>
            <a:off x="4493173" y="3326525"/>
            <a:ext cx="672662" cy="60960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723C180-BEA9-2FD7-F136-97CFE370DC13}"/>
              </a:ext>
            </a:extLst>
          </p:cNvPr>
          <p:cNvSpPr txBox="1"/>
          <p:nvPr/>
        </p:nvSpPr>
        <p:spPr>
          <a:xfrm>
            <a:off x="6875749" y="1374760"/>
            <a:ext cx="3602268" cy="1200329"/>
          </a:xfrm>
          <a:prstGeom prst="rect">
            <a:avLst/>
          </a:prstGeom>
          <a:noFill/>
        </p:spPr>
        <p:txBody>
          <a:bodyPr wrap="none" rtlCol="0">
            <a:spAutoFit/>
          </a:bodyPr>
          <a:lstStyle/>
          <a:p>
            <a:r>
              <a:rPr lang="en-US" sz="2400" b="1" dirty="0"/>
              <a:t>Proposed Landscaping</a:t>
            </a:r>
          </a:p>
          <a:p>
            <a:endParaRPr lang="en-US" sz="2400" b="1" dirty="0"/>
          </a:p>
          <a:p>
            <a:r>
              <a:rPr lang="en-US" sz="2400" b="1" dirty="0"/>
              <a:t>Blue Spruce Trees</a:t>
            </a:r>
          </a:p>
        </p:txBody>
      </p:sp>
    </p:spTree>
    <p:extLst>
      <p:ext uri="{BB962C8B-B14F-4D97-AF65-F5344CB8AC3E}">
        <p14:creationId xmlns:p14="http://schemas.microsoft.com/office/powerpoint/2010/main" val="1204552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4835B62-83D4-9587-14BB-10D6785FF84A}"/>
              </a:ext>
            </a:extLst>
          </p:cNvPr>
          <p:cNvSpPr>
            <a:spLocks noGrp="1"/>
          </p:cNvSpPr>
          <p:nvPr>
            <p:ph type="sldNum" sz="quarter" idx="12"/>
          </p:nvPr>
        </p:nvSpPr>
        <p:spPr/>
        <p:txBody>
          <a:bodyPr/>
          <a:lstStyle/>
          <a:p>
            <a:fld id="{A49DFD55-3C28-40EF-9E31-A92D2E4017FF}" type="slidenum">
              <a:rPr lang="en-US" smtClean="0"/>
              <a:t>16</a:t>
            </a:fld>
            <a:endParaRPr lang="en-US" dirty="0"/>
          </a:p>
        </p:txBody>
      </p:sp>
      <p:sp>
        <p:nvSpPr>
          <p:cNvPr id="8" name="TextBox 7">
            <a:extLst>
              <a:ext uri="{FF2B5EF4-FFF2-40B4-BE49-F238E27FC236}">
                <a16:creationId xmlns:a16="http://schemas.microsoft.com/office/drawing/2014/main" id="{4314702D-6432-5157-DACF-469A9F0F97FD}"/>
              </a:ext>
            </a:extLst>
          </p:cNvPr>
          <p:cNvSpPr txBox="1"/>
          <p:nvPr/>
        </p:nvSpPr>
        <p:spPr>
          <a:xfrm>
            <a:off x="483476" y="465115"/>
            <a:ext cx="11140965" cy="5816977"/>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Additional Conditions of Approval</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1. The property shall maintain defensible space around all structures on the property.</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2. The building shall be accessed by a driveway from Hunter Ave.</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3. Landscaping shall be provided according to the approved Use Permit site plan. </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4. The building exterior shall be beige colored metal and the roofing shall be brown colored metal.</a:t>
            </a:r>
          </a:p>
          <a:p>
            <a:endParaRPr lang="en-US" dirty="0"/>
          </a:p>
          <a:p>
            <a:endParaRPr lang="en-US" dirty="0"/>
          </a:p>
        </p:txBody>
      </p:sp>
    </p:spTree>
    <p:extLst>
      <p:ext uri="{BB962C8B-B14F-4D97-AF65-F5344CB8AC3E}">
        <p14:creationId xmlns:p14="http://schemas.microsoft.com/office/powerpoint/2010/main" val="1159847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4835B62-83D4-9587-14BB-10D6785FF84A}"/>
              </a:ext>
            </a:extLst>
          </p:cNvPr>
          <p:cNvSpPr>
            <a:spLocks noGrp="1"/>
          </p:cNvSpPr>
          <p:nvPr>
            <p:ph type="sldNum" sz="quarter" idx="12"/>
          </p:nvPr>
        </p:nvSpPr>
        <p:spPr/>
        <p:txBody>
          <a:bodyPr/>
          <a:lstStyle/>
          <a:p>
            <a:fld id="{A49DFD55-3C28-40EF-9E31-A92D2E4017FF}" type="slidenum">
              <a:rPr lang="en-US" smtClean="0"/>
              <a:t>17</a:t>
            </a:fld>
            <a:endParaRPr lang="en-US" dirty="0"/>
          </a:p>
        </p:txBody>
      </p:sp>
      <p:sp>
        <p:nvSpPr>
          <p:cNvPr id="8" name="TextBox 7">
            <a:extLst>
              <a:ext uri="{FF2B5EF4-FFF2-40B4-BE49-F238E27FC236}">
                <a16:creationId xmlns:a16="http://schemas.microsoft.com/office/drawing/2014/main" id="{4314702D-6432-5157-DACF-469A9F0F97FD}"/>
              </a:ext>
            </a:extLst>
          </p:cNvPr>
          <p:cNvSpPr txBox="1"/>
          <p:nvPr/>
        </p:nvSpPr>
        <p:spPr>
          <a:xfrm>
            <a:off x="483476" y="465115"/>
            <a:ext cx="11140965" cy="7540526"/>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Additional Conditions of Approval</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5. The building shall meet Cal Fire minimum fire safe standard 30’ setbacks from property lines or centerline of paved street. </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6. Any commercial use of the property shall comply with the Home Occupation standards of the General Plan, 04.290.</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7-13. Standard Conditions. </a:t>
            </a:r>
          </a:p>
          <a:p>
            <a:r>
              <a:rPr lang="en-US" sz="2800" dirty="0">
                <a:latin typeface="Tahoma" panose="020B0604030504040204" pitchFamily="34" charset="0"/>
                <a:ea typeface="Tahoma" panose="020B0604030504040204" pitchFamily="34" charset="0"/>
                <a:cs typeface="Tahoma" panose="020B0604030504040204" pitchFamily="34" charset="0"/>
              </a:rPr>
              <a:t>			Future Development Compliance</a:t>
            </a:r>
          </a:p>
          <a:p>
            <a:r>
              <a:rPr lang="en-US" sz="2800" dirty="0">
                <a:latin typeface="Tahoma" panose="020B0604030504040204" pitchFamily="34" charset="0"/>
                <a:ea typeface="Tahoma" panose="020B0604030504040204" pitchFamily="34" charset="0"/>
                <a:cs typeface="Tahoma" panose="020B0604030504040204" pitchFamily="34" charset="0"/>
              </a:rPr>
              <a:t>			Revocation</a:t>
            </a:r>
          </a:p>
          <a:p>
            <a:r>
              <a:rPr lang="en-US" sz="2800" dirty="0">
                <a:latin typeface="Tahoma" panose="020B0604030504040204" pitchFamily="34" charset="0"/>
                <a:ea typeface="Tahoma" panose="020B0604030504040204" pitchFamily="34" charset="0"/>
                <a:cs typeface="Tahoma" panose="020B0604030504040204" pitchFamily="34" charset="0"/>
              </a:rPr>
              <a:t>			Appeal</a:t>
            </a:r>
          </a:p>
          <a:p>
            <a:r>
              <a:rPr lang="en-US" sz="2800" dirty="0">
                <a:latin typeface="Tahoma" panose="020B0604030504040204" pitchFamily="34" charset="0"/>
                <a:ea typeface="Tahoma" panose="020B0604030504040204" pitchFamily="34" charset="0"/>
                <a:cs typeface="Tahoma" panose="020B0604030504040204" pitchFamily="34" charset="0"/>
              </a:rPr>
              <a:t>			Termination</a:t>
            </a:r>
          </a:p>
          <a:p>
            <a:r>
              <a:rPr lang="en-US" sz="2800" dirty="0">
                <a:latin typeface="Tahoma" panose="020B0604030504040204" pitchFamily="34" charset="0"/>
                <a:ea typeface="Tahoma" panose="020B0604030504040204" pitchFamily="34" charset="0"/>
                <a:cs typeface="Tahoma" panose="020B0604030504040204" pitchFamily="34" charset="0"/>
              </a:rPr>
              <a:t>			Extension</a:t>
            </a:r>
          </a:p>
          <a:p>
            <a:r>
              <a:rPr lang="en-US" sz="2800" dirty="0">
                <a:latin typeface="Tahoma" panose="020B0604030504040204" pitchFamily="34" charset="0"/>
                <a:ea typeface="Tahoma" panose="020B0604030504040204" pitchFamily="34" charset="0"/>
                <a:cs typeface="Tahoma" panose="020B0604030504040204" pitchFamily="34" charset="0"/>
              </a:rPr>
              <a:t>		</a:t>
            </a:r>
          </a:p>
          <a:p>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p:txBody>
      </p:sp>
    </p:spTree>
    <p:extLst>
      <p:ext uri="{BB962C8B-B14F-4D97-AF65-F5344CB8AC3E}">
        <p14:creationId xmlns:p14="http://schemas.microsoft.com/office/powerpoint/2010/main" val="1970120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18</a:t>
            </a:fld>
            <a:endParaRPr lang="en-US" dirty="0"/>
          </a:p>
        </p:txBody>
      </p:sp>
      <p:sp>
        <p:nvSpPr>
          <p:cNvPr id="11" name="TextBox 10">
            <a:extLst>
              <a:ext uri="{FF2B5EF4-FFF2-40B4-BE49-F238E27FC236}">
                <a16:creationId xmlns:a16="http://schemas.microsoft.com/office/drawing/2014/main" id="{0723C180-BEA9-2FD7-F136-97CFE370DC13}"/>
              </a:ext>
            </a:extLst>
          </p:cNvPr>
          <p:cNvSpPr txBox="1"/>
          <p:nvPr/>
        </p:nvSpPr>
        <p:spPr>
          <a:xfrm>
            <a:off x="265357" y="670933"/>
            <a:ext cx="3571812" cy="4154984"/>
          </a:xfrm>
          <a:prstGeom prst="rect">
            <a:avLst/>
          </a:prstGeom>
          <a:noFill/>
        </p:spPr>
        <p:txBody>
          <a:bodyPr wrap="none" rtlCol="0">
            <a:spAutoFit/>
          </a:bodyPr>
          <a:lstStyle/>
          <a:p>
            <a:r>
              <a:rPr lang="en-US" sz="2400" b="1" dirty="0"/>
              <a:t>Noticing</a:t>
            </a:r>
          </a:p>
          <a:p>
            <a:endParaRPr lang="en-US" sz="2400" b="1" dirty="0"/>
          </a:p>
          <a:p>
            <a:r>
              <a:rPr lang="en-US" sz="2400" b="1" dirty="0"/>
              <a:t>The Sheet </a:t>
            </a:r>
          </a:p>
          <a:p>
            <a:r>
              <a:rPr lang="en-US" sz="2400" b="1" dirty="0"/>
              <a:t>9/9/23 &amp; 9/16/23</a:t>
            </a:r>
          </a:p>
          <a:p>
            <a:endParaRPr lang="en-US" sz="2400" b="1" dirty="0"/>
          </a:p>
          <a:p>
            <a:r>
              <a:rPr lang="en-US" sz="2400" b="1" dirty="0"/>
              <a:t>USPS mailer 300’ Buffer</a:t>
            </a:r>
          </a:p>
          <a:p>
            <a:endParaRPr lang="en-US" sz="2400" b="1" dirty="0"/>
          </a:p>
          <a:p>
            <a:r>
              <a:rPr lang="en-US" sz="2400" b="1" dirty="0"/>
              <a:t>2 Comments </a:t>
            </a:r>
            <a:r>
              <a:rPr lang="en-US" sz="2400" b="1" dirty="0" err="1"/>
              <a:t>Recieved</a:t>
            </a:r>
            <a:endParaRPr lang="en-US" sz="2400" b="1" dirty="0"/>
          </a:p>
          <a:p>
            <a:endParaRPr lang="en-US" sz="2400" b="1" dirty="0"/>
          </a:p>
          <a:p>
            <a:endParaRPr lang="en-US" sz="2400" b="1" dirty="0"/>
          </a:p>
          <a:p>
            <a:endParaRPr lang="en-US" sz="2400" b="1" dirty="0"/>
          </a:p>
        </p:txBody>
      </p:sp>
      <p:pic>
        <p:nvPicPr>
          <p:cNvPr id="3" name="Picture 2" descr="A map of a neighborhood&#10;&#10;Description automatically generated">
            <a:extLst>
              <a:ext uri="{FF2B5EF4-FFF2-40B4-BE49-F238E27FC236}">
                <a16:creationId xmlns:a16="http://schemas.microsoft.com/office/drawing/2014/main" id="{EC206670-9989-0C58-C388-215163B8DF93}"/>
              </a:ext>
            </a:extLst>
          </p:cNvPr>
          <p:cNvPicPr>
            <a:picLocks noChangeAspect="1"/>
          </p:cNvPicPr>
          <p:nvPr/>
        </p:nvPicPr>
        <p:blipFill>
          <a:blip r:embed="rId2"/>
          <a:stretch>
            <a:fillRect/>
          </a:stretch>
        </p:blipFill>
        <p:spPr>
          <a:xfrm>
            <a:off x="4631715" y="942330"/>
            <a:ext cx="5465378" cy="5465378"/>
          </a:xfrm>
          <a:prstGeom prst="rect">
            <a:avLst/>
          </a:prstGeom>
        </p:spPr>
      </p:pic>
    </p:spTree>
    <p:extLst>
      <p:ext uri="{BB962C8B-B14F-4D97-AF65-F5344CB8AC3E}">
        <p14:creationId xmlns:p14="http://schemas.microsoft.com/office/powerpoint/2010/main" val="357644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19</a:t>
            </a:fld>
            <a:endParaRPr lang="en-US" dirty="0"/>
          </a:p>
        </p:txBody>
      </p:sp>
      <p:sp>
        <p:nvSpPr>
          <p:cNvPr id="11" name="TextBox 10">
            <a:extLst>
              <a:ext uri="{FF2B5EF4-FFF2-40B4-BE49-F238E27FC236}">
                <a16:creationId xmlns:a16="http://schemas.microsoft.com/office/drawing/2014/main" id="{0723C180-BEA9-2FD7-F136-97CFE370DC13}"/>
              </a:ext>
            </a:extLst>
          </p:cNvPr>
          <p:cNvSpPr txBox="1"/>
          <p:nvPr/>
        </p:nvSpPr>
        <p:spPr>
          <a:xfrm>
            <a:off x="538011" y="448739"/>
            <a:ext cx="4432624" cy="646331"/>
          </a:xfrm>
          <a:prstGeom prst="rect">
            <a:avLst/>
          </a:prstGeom>
          <a:noFill/>
        </p:spPr>
        <p:txBody>
          <a:bodyPr wrap="none" rtlCol="0">
            <a:spAutoFit/>
          </a:bodyPr>
          <a:lstStyle/>
          <a:p>
            <a:r>
              <a:rPr lang="en-US" sz="3600" b="1" dirty="0"/>
              <a:t>CEQA Compliance</a:t>
            </a:r>
          </a:p>
        </p:txBody>
      </p:sp>
      <p:sp>
        <p:nvSpPr>
          <p:cNvPr id="3" name="TextBox 2">
            <a:extLst>
              <a:ext uri="{FF2B5EF4-FFF2-40B4-BE49-F238E27FC236}">
                <a16:creationId xmlns:a16="http://schemas.microsoft.com/office/drawing/2014/main" id="{ADE25443-3741-4744-5191-53B526E504F8}"/>
              </a:ext>
            </a:extLst>
          </p:cNvPr>
          <p:cNvSpPr txBox="1"/>
          <p:nvPr/>
        </p:nvSpPr>
        <p:spPr>
          <a:xfrm>
            <a:off x="922132" y="2424307"/>
            <a:ext cx="9301655" cy="461665"/>
          </a:xfrm>
          <a:prstGeom prst="rect">
            <a:avLst/>
          </a:prstGeom>
          <a:noFill/>
        </p:spPr>
        <p:txBody>
          <a:bodyPr wrap="square">
            <a:spAutoFit/>
          </a:bodyPr>
          <a:lstStyle/>
          <a:p>
            <a:r>
              <a:rPr lang="en-US" sz="2400" b="0" i="1" dirty="0">
                <a:effectLst/>
                <a:latin typeface="Tahoma" panose="020B0604030504040204" pitchFamily="34" charset="0"/>
                <a:ea typeface="Tahoma" panose="020B0604030504040204" pitchFamily="34" charset="0"/>
                <a:cs typeface="Tahoma" panose="020B0604030504040204" pitchFamily="34" charset="0"/>
              </a:rPr>
              <a:t>15303 Class 3. New Construction or Conversion of Small Structures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97ABD6CC-80AB-B11E-601D-A8D4A5C51818}"/>
              </a:ext>
            </a:extLst>
          </p:cNvPr>
          <p:cNvSpPr txBox="1"/>
          <p:nvPr/>
        </p:nvSpPr>
        <p:spPr>
          <a:xfrm>
            <a:off x="1174380" y="3182034"/>
            <a:ext cx="10016359" cy="830997"/>
          </a:xfrm>
          <a:prstGeom prst="rect">
            <a:avLst/>
          </a:prstGeom>
          <a:noFill/>
        </p:spPr>
        <p:txBody>
          <a:bodyPr wrap="square">
            <a:spAutoFit/>
          </a:bodyPr>
          <a:lstStyle/>
          <a:p>
            <a:r>
              <a:rPr lang="en-US" sz="2400" b="0" i="1" dirty="0">
                <a:effectLst/>
                <a:latin typeface="Tahoma" panose="020B0604030504040204" pitchFamily="34" charset="0"/>
                <a:ea typeface="Tahoma" panose="020B0604030504040204" pitchFamily="34" charset="0"/>
                <a:cs typeface="Tahoma" panose="020B0604030504040204" pitchFamily="34" charset="0"/>
              </a:rPr>
              <a:t>(e) Accessory (appurtenant) structures including garages, carports, patios, swimming pools, and fences.</a:t>
            </a:r>
            <a:r>
              <a:rPr lang="en-US" sz="2400" b="0" i="0" dirty="0">
                <a:effectLst/>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D47D17E4-6EE2-6A58-5A71-72A375365790}"/>
              </a:ext>
            </a:extLst>
          </p:cNvPr>
          <p:cNvSpPr txBox="1"/>
          <p:nvPr/>
        </p:nvSpPr>
        <p:spPr>
          <a:xfrm>
            <a:off x="1015706" y="1605025"/>
            <a:ext cx="3954929" cy="523220"/>
          </a:xfrm>
          <a:prstGeom prst="rect">
            <a:avLst/>
          </a:prstGeom>
          <a:noFill/>
        </p:spPr>
        <p:txBody>
          <a:bodyPr wrap="none" rtlCol="0">
            <a:spAutoFit/>
          </a:bodyPr>
          <a:lstStyle/>
          <a:p>
            <a:r>
              <a:rPr lang="en-US" sz="2800" b="1" dirty="0"/>
              <a:t>Categorically Exempt</a:t>
            </a:r>
          </a:p>
        </p:txBody>
      </p:sp>
      <p:sp>
        <p:nvSpPr>
          <p:cNvPr id="8" name="TextBox 7">
            <a:extLst>
              <a:ext uri="{FF2B5EF4-FFF2-40B4-BE49-F238E27FC236}">
                <a16:creationId xmlns:a16="http://schemas.microsoft.com/office/drawing/2014/main" id="{8D3E02FB-4C4F-95EF-A931-8C5679C1994D}"/>
              </a:ext>
            </a:extLst>
          </p:cNvPr>
          <p:cNvSpPr txBox="1"/>
          <p:nvPr/>
        </p:nvSpPr>
        <p:spPr>
          <a:xfrm>
            <a:off x="793380" y="4527536"/>
            <a:ext cx="8812028" cy="954107"/>
          </a:xfrm>
          <a:prstGeom prst="rect">
            <a:avLst/>
          </a:prstGeom>
          <a:noFill/>
        </p:spPr>
        <p:txBody>
          <a:bodyPr wrap="none" rtlCol="0">
            <a:spAutoFit/>
          </a:bodyPr>
          <a:lstStyle/>
          <a:p>
            <a:r>
              <a:rPr lang="en-US" sz="2800" dirty="0"/>
              <a:t>None of the circumstances of CEQA Guidelines </a:t>
            </a:r>
          </a:p>
          <a:p>
            <a:r>
              <a:rPr lang="en-US" sz="2800" dirty="0"/>
              <a:t>Section 15300.2 apply (exceptions to exemptions)</a:t>
            </a:r>
          </a:p>
        </p:txBody>
      </p:sp>
    </p:spTree>
    <p:extLst>
      <p:ext uri="{BB962C8B-B14F-4D97-AF65-F5344CB8AC3E}">
        <p14:creationId xmlns:p14="http://schemas.microsoft.com/office/powerpoint/2010/main" val="3362033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p:txBody>
          <a:bodyPr/>
          <a:lstStyle/>
          <a:p>
            <a:r>
              <a:rPr lang="en-US" dirty="0"/>
              <a:t>UP 23-005 Cervantes</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2</a:t>
            </a:fld>
            <a:endParaRPr lang="en-US" dirty="0"/>
          </a:p>
        </p:txBody>
      </p:sp>
      <p:sp>
        <p:nvSpPr>
          <p:cNvPr id="7" name="TextBox 6">
            <a:extLst>
              <a:ext uri="{FF2B5EF4-FFF2-40B4-BE49-F238E27FC236}">
                <a16:creationId xmlns:a16="http://schemas.microsoft.com/office/drawing/2014/main" id="{02F515D9-2252-3C5A-F4A4-8855497CEDEC}"/>
              </a:ext>
            </a:extLst>
          </p:cNvPr>
          <p:cNvSpPr txBox="1"/>
          <p:nvPr/>
        </p:nvSpPr>
        <p:spPr>
          <a:xfrm>
            <a:off x="776289" y="1853248"/>
            <a:ext cx="10769600" cy="954107"/>
          </a:xfrm>
          <a:prstGeom prst="rect">
            <a:avLst/>
          </a:prstGeom>
          <a:noFill/>
        </p:spPr>
        <p:txBody>
          <a:bodyPr wrap="square" rtlCol="0">
            <a:spAutoFit/>
          </a:bodyPr>
          <a:lstStyle/>
          <a:p>
            <a:r>
              <a:rPr lang="en-US" sz="2800" dirty="0"/>
              <a:t>Applicant is requesting a Use Permit to exceed the maximum height of 20’ for an accessory building.</a:t>
            </a:r>
          </a:p>
        </p:txBody>
      </p:sp>
      <p:pic>
        <p:nvPicPr>
          <p:cNvPr id="9" name="Picture 8">
            <a:extLst>
              <a:ext uri="{FF2B5EF4-FFF2-40B4-BE49-F238E27FC236}">
                <a16:creationId xmlns:a16="http://schemas.microsoft.com/office/drawing/2014/main" id="{A4FA1113-5817-1E6D-6FA5-034F72B2EF4B}"/>
              </a:ext>
            </a:extLst>
          </p:cNvPr>
          <p:cNvPicPr>
            <a:picLocks noChangeAspect="1"/>
          </p:cNvPicPr>
          <p:nvPr/>
        </p:nvPicPr>
        <p:blipFill>
          <a:blip r:embed="rId2"/>
          <a:stretch>
            <a:fillRect/>
          </a:stretch>
        </p:blipFill>
        <p:spPr>
          <a:xfrm>
            <a:off x="308929" y="4150124"/>
            <a:ext cx="6017564" cy="705507"/>
          </a:xfrm>
          <a:prstGeom prst="rect">
            <a:avLst/>
          </a:prstGeom>
        </p:spPr>
      </p:pic>
      <p:pic>
        <p:nvPicPr>
          <p:cNvPr id="11" name="Picture 10">
            <a:extLst>
              <a:ext uri="{FF2B5EF4-FFF2-40B4-BE49-F238E27FC236}">
                <a16:creationId xmlns:a16="http://schemas.microsoft.com/office/drawing/2014/main" id="{0696C992-2A88-D2AA-6DE9-960629CFECE6}"/>
              </a:ext>
            </a:extLst>
          </p:cNvPr>
          <p:cNvPicPr>
            <a:picLocks noChangeAspect="1"/>
          </p:cNvPicPr>
          <p:nvPr/>
        </p:nvPicPr>
        <p:blipFill>
          <a:blip r:embed="rId3"/>
          <a:stretch>
            <a:fillRect/>
          </a:stretch>
        </p:blipFill>
        <p:spPr>
          <a:xfrm>
            <a:off x="308929" y="5060966"/>
            <a:ext cx="11704320" cy="1344316"/>
          </a:xfrm>
          <a:prstGeom prst="rect">
            <a:avLst/>
          </a:prstGeom>
        </p:spPr>
      </p:pic>
      <p:sp>
        <p:nvSpPr>
          <p:cNvPr id="12" name="TextBox 11">
            <a:extLst>
              <a:ext uri="{FF2B5EF4-FFF2-40B4-BE49-F238E27FC236}">
                <a16:creationId xmlns:a16="http://schemas.microsoft.com/office/drawing/2014/main" id="{0081AE1C-95B2-106D-C9EE-B01D9A5FFD41}"/>
              </a:ext>
            </a:extLst>
          </p:cNvPr>
          <p:cNvSpPr txBox="1"/>
          <p:nvPr/>
        </p:nvSpPr>
        <p:spPr>
          <a:xfrm>
            <a:off x="308929" y="3181688"/>
            <a:ext cx="5129930" cy="830997"/>
          </a:xfrm>
          <a:prstGeom prst="rect">
            <a:avLst/>
          </a:prstGeom>
          <a:noFill/>
        </p:spPr>
        <p:txBody>
          <a:bodyPr wrap="none" rtlCol="0">
            <a:spAutoFit/>
          </a:bodyPr>
          <a:lstStyle/>
          <a:p>
            <a:r>
              <a:rPr lang="en-US" sz="2400" dirty="0"/>
              <a:t>MCGP  LUE Chapter 4 </a:t>
            </a:r>
          </a:p>
          <a:p>
            <a:r>
              <a:rPr lang="en-US" sz="2400" dirty="0"/>
              <a:t>General Development Standards</a:t>
            </a:r>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20</a:t>
            </a:fld>
            <a:endParaRPr lang="en-US" dirty="0"/>
          </a:p>
        </p:txBody>
      </p:sp>
      <p:sp>
        <p:nvSpPr>
          <p:cNvPr id="11" name="TextBox 10">
            <a:extLst>
              <a:ext uri="{FF2B5EF4-FFF2-40B4-BE49-F238E27FC236}">
                <a16:creationId xmlns:a16="http://schemas.microsoft.com/office/drawing/2014/main" id="{0723C180-BEA9-2FD7-F136-97CFE370DC13}"/>
              </a:ext>
            </a:extLst>
          </p:cNvPr>
          <p:cNvSpPr txBox="1"/>
          <p:nvPr/>
        </p:nvSpPr>
        <p:spPr>
          <a:xfrm>
            <a:off x="590562" y="448739"/>
            <a:ext cx="1994457" cy="646331"/>
          </a:xfrm>
          <a:prstGeom prst="rect">
            <a:avLst/>
          </a:prstGeom>
          <a:noFill/>
        </p:spPr>
        <p:txBody>
          <a:bodyPr wrap="none" rtlCol="0">
            <a:spAutoFit/>
          </a:bodyPr>
          <a:lstStyle/>
          <a:p>
            <a:r>
              <a:rPr lang="en-US" sz="3600" b="1" dirty="0"/>
              <a:t>Findings</a:t>
            </a:r>
          </a:p>
        </p:txBody>
      </p:sp>
      <p:sp>
        <p:nvSpPr>
          <p:cNvPr id="3" name="TextBox 2">
            <a:extLst>
              <a:ext uri="{FF2B5EF4-FFF2-40B4-BE49-F238E27FC236}">
                <a16:creationId xmlns:a16="http://schemas.microsoft.com/office/drawing/2014/main" id="{C01D1E57-4B29-5BB4-FC39-F6051FA4F98D}"/>
              </a:ext>
            </a:extLst>
          </p:cNvPr>
          <p:cNvSpPr txBox="1"/>
          <p:nvPr/>
        </p:nvSpPr>
        <p:spPr>
          <a:xfrm>
            <a:off x="513542" y="1128472"/>
            <a:ext cx="10921713" cy="2246769"/>
          </a:xfrm>
          <a:prstGeom prst="rect">
            <a:avLst/>
          </a:prstGeom>
          <a:noFill/>
        </p:spPr>
        <p:txBody>
          <a:bodyPr wrap="square">
            <a:spAutoFit/>
          </a:bodyPr>
          <a:lstStyle/>
          <a:p>
            <a:r>
              <a:rPr lang="en-US" sz="2800" b="0" i="1" dirty="0">
                <a:effectLst/>
                <a:latin typeface="Times New Roman" panose="02020603050405020304" pitchFamily="18" charset="0"/>
              </a:rPr>
              <a:t>1. All applicable provisions of the Mono County General Plan are complied with, and the site of the proposed use is adequate in size and shape to accommodate the use and to accommodate all yards, walls and fences, parking, loading, landscaping and other required features because:</a:t>
            </a:r>
            <a:r>
              <a:rPr lang="en-US" sz="2800" b="0" i="0" dirty="0">
                <a:effectLst/>
                <a:latin typeface="Times New Roman" panose="02020603050405020304" pitchFamily="18" charset="0"/>
              </a:rPr>
              <a:t> </a:t>
            </a:r>
            <a:endParaRPr lang="en-US" sz="2800" dirty="0"/>
          </a:p>
        </p:txBody>
      </p:sp>
      <p:sp>
        <p:nvSpPr>
          <p:cNvPr id="5" name="TextBox 4">
            <a:extLst>
              <a:ext uri="{FF2B5EF4-FFF2-40B4-BE49-F238E27FC236}">
                <a16:creationId xmlns:a16="http://schemas.microsoft.com/office/drawing/2014/main" id="{5542852E-A7D6-C359-A08A-14F9DA24CB46}"/>
              </a:ext>
            </a:extLst>
          </p:cNvPr>
          <p:cNvSpPr txBox="1"/>
          <p:nvPr/>
        </p:nvSpPr>
        <p:spPr>
          <a:xfrm>
            <a:off x="1001261" y="1884946"/>
            <a:ext cx="10189478" cy="4524315"/>
          </a:xfrm>
          <a:prstGeom prst="rect">
            <a:avLst/>
          </a:prstGeom>
          <a:solidFill>
            <a:schemeClr val="accent4">
              <a:lumMod val="50000"/>
            </a:schemeClr>
          </a:solidFill>
        </p:spPr>
        <p:txBody>
          <a:bodyPr wrap="square">
            <a:spAutoFit/>
          </a:bodyPr>
          <a:lstStyle/>
          <a:p>
            <a:r>
              <a:rPr lang="en-US" sz="3200" b="0" i="0" dirty="0">
                <a:solidFill>
                  <a:srgbClr val="FFFF00"/>
                </a:solidFill>
                <a:effectLst/>
                <a:latin typeface="Times New Roman" panose="02020603050405020304" pitchFamily="18" charset="0"/>
              </a:rPr>
              <a:t>The MCGP allows for accessory structures to exceed 20’ in height. All residential structures are limited to a maximum height of 35’. The proposed structure complies with height standards. All other applicable development standards of the RMH designation, including parking, yards and the 2023 CalFire minimum fire safe standard setbacks are complied with. The accessory structure is incidental to the main use of the property as a residential property. Landscaping is proposed to partially screen the structure.  </a:t>
            </a:r>
            <a:endParaRPr lang="en-US" sz="3200" dirty="0">
              <a:solidFill>
                <a:srgbClr val="FFFF00"/>
              </a:solidFill>
            </a:endParaRPr>
          </a:p>
        </p:txBody>
      </p:sp>
    </p:spTree>
    <p:extLst>
      <p:ext uri="{BB962C8B-B14F-4D97-AF65-F5344CB8AC3E}">
        <p14:creationId xmlns:p14="http://schemas.microsoft.com/office/powerpoint/2010/main" val="119106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21</a:t>
            </a:fld>
            <a:endParaRPr lang="en-US" dirty="0"/>
          </a:p>
        </p:txBody>
      </p:sp>
      <p:sp>
        <p:nvSpPr>
          <p:cNvPr id="11" name="TextBox 10">
            <a:extLst>
              <a:ext uri="{FF2B5EF4-FFF2-40B4-BE49-F238E27FC236}">
                <a16:creationId xmlns:a16="http://schemas.microsoft.com/office/drawing/2014/main" id="{0723C180-BEA9-2FD7-F136-97CFE370DC13}"/>
              </a:ext>
            </a:extLst>
          </p:cNvPr>
          <p:cNvSpPr txBox="1"/>
          <p:nvPr/>
        </p:nvSpPr>
        <p:spPr>
          <a:xfrm>
            <a:off x="590562" y="448739"/>
            <a:ext cx="1994457" cy="646331"/>
          </a:xfrm>
          <a:prstGeom prst="rect">
            <a:avLst/>
          </a:prstGeom>
          <a:noFill/>
        </p:spPr>
        <p:txBody>
          <a:bodyPr wrap="none" rtlCol="0">
            <a:spAutoFit/>
          </a:bodyPr>
          <a:lstStyle/>
          <a:p>
            <a:r>
              <a:rPr lang="en-US" sz="3600" b="1" dirty="0"/>
              <a:t>Findings</a:t>
            </a:r>
          </a:p>
        </p:txBody>
      </p:sp>
      <p:sp>
        <p:nvSpPr>
          <p:cNvPr id="3" name="TextBox 2">
            <a:extLst>
              <a:ext uri="{FF2B5EF4-FFF2-40B4-BE49-F238E27FC236}">
                <a16:creationId xmlns:a16="http://schemas.microsoft.com/office/drawing/2014/main" id="{C01D1E57-4B29-5BB4-FC39-F6051FA4F98D}"/>
              </a:ext>
            </a:extLst>
          </p:cNvPr>
          <p:cNvSpPr txBox="1"/>
          <p:nvPr/>
        </p:nvSpPr>
        <p:spPr>
          <a:xfrm>
            <a:off x="513542" y="1128472"/>
            <a:ext cx="10921713" cy="1384995"/>
          </a:xfrm>
          <a:prstGeom prst="rect">
            <a:avLst/>
          </a:prstGeom>
          <a:noFill/>
        </p:spPr>
        <p:txBody>
          <a:bodyPr wrap="square">
            <a:spAutoFit/>
          </a:bodyPr>
          <a:lstStyle/>
          <a:p>
            <a:r>
              <a:rPr lang="en-US" sz="2800" i="1" dirty="0">
                <a:latin typeface="Times New Roman" panose="02020603050405020304" pitchFamily="18" charset="0"/>
              </a:rPr>
              <a:t>2. The site for the proposed use related to streets and highways is adequate in width and type to carry the quantity and kind of traffic generated by the proposed use because:</a:t>
            </a:r>
            <a:r>
              <a:rPr lang="en-US" sz="2800" dirty="0">
                <a:latin typeface="Times New Roman" panose="02020603050405020304" pitchFamily="18" charset="0"/>
              </a:rPr>
              <a:t> </a:t>
            </a:r>
            <a:endParaRPr lang="en-US" sz="2800" dirty="0"/>
          </a:p>
        </p:txBody>
      </p:sp>
      <p:sp>
        <p:nvSpPr>
          <p:cNvPr id="5" name="TextBox 4">
            <a:extLst>
              <a:ext uri="{FF2B5EF4-FFF2-40B4-BE49-F238E27FC236}">
                <a16:creationId xmlns:a16="http://schemas.microsoft.com/office/drawing/2014/main" id="{5542852E-A7D6-C359-A08A-14F9DA24CB46}"/>
              </a:ext>
            </a:extLst>
          </p:cNvPr>
          <p:cNvSpPr txBox="1"/>
          <p:nvPr/>
        </p:nvSpPr>
        <p:spPr>
          <a:xfrm>
            <a:off x="924909" y="2662713"/>
            <a:ext cx="10144227" cy="2062103"/>
          </a:xfrm>
          <a:prstGeom prst="rect">
            <a:avLst/>
          </a:prstGeom>
          <a:solidFill>
            <a:schemeClr val="accent4">
              <a:lumMod val="50000"/>
            </a:schemeClr>
          </a:solidFill>
        </p:spPr>
        <p:txBody>
          <a:bodyPr wrap="square">
            <a:spAutoFit/>
          </a:bodyPr>
          <a:lstStyle/>
          <a:p>
            <a:r>
              <a:rPr lang="en-US" sz="3200" dirty="0">
                <a:solidFill>
                  <a:srgbClr val="FFFF00"/>
                </a:solidFill>
                <a:latin typeface="Times New Roman" panose="02020603050405020304" pitchFamily="18" charset="0"/>
                <a:cs typeface="Times New Roman" panose="02020603050405020304" pitchFamily="18" charset="0"/>
              </a:rPr>
              <a:t>Hunter Avenue is adequate to accommodate the proposed expanded height of the garage. The parcel is flat and no additional traffic or expanded use of the street is expected due to the proposed garage/shop.  </a:t>
            </a:r>
          </a:p>
        </p:txBody>
      </p:sp>
    </p:spTree>
    <p:extLst>
      <p:ext uri="{BB962C8B-B14F-4D97-AF65-F5344CB8AC3E}">
        <p14:creationId xmlns:p14="http://schemas.microsoft.com/office/powerpoint/2010/main" val="3191253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22</a:t>
            </a:fld>
            <a:endParaRPr lang="en-US" dirty="0"/>
          </a:p>
        </p:txBody>
      </p:sp>
      <p:sp>
        <p:nvSpPr>
          <p:cNvPr id="11" name="TextBox 10">
            <a:extLst>
              <a:ext uri="{FF2B5EF4-FFF2-40B4-BE49-F238E27FC236}">
                <a16:creationId xmlns:a16="http://schemas.microsoft.com/office/drawing/2014/main" id="{0723C180-BEA9-2FD7-F136-97CFE370DC13}"/>
              </a:ext>
            </a:extLst>
          </p:cNvPr>
          <p:cNvSpPr txBox="1"/>
          <p:nvPr/>
        </p:nvSpPr>
        <p:spPr>
          <a:xfrm>
            <a:off x="590562" y="448739"/>
            <a:ext cx="1994457" cy="646331"/>
          </a:xfrm>
          <a:prstGeom prst="rect">
            <a:avLst/>
          </a:prstGeom>
          <a:noFill/>
        </p:spPr>
        <p:txBody>
          <a:bodyPr wrap="none" rtlCol="0">
            <a:spAutoFit/>
          </a:bodyPr>
          <a:lstStyle/>
          <a:p>
            <a:r>
              <a:rPr lang="en-US" sz="3600" b="1" dirty="0"/>
              <a:t>Findings</a:t>
            </a:r>
          </a:p>
        </p:txBody>
      </p:sp>
      <p:sp>
        <p:nvSpPr>
          <p:cNvPr id="3" name="TextBox 2">
            <a:extLst>
              <a:ext uri="{FF2B5EF4-FFF2-40B4-BE49-F238E27FC236}">
                <a16:creationId xmlns:a16="http://schemas.microsoft.com/office/drawing/2014/main" id="{C01D1E57-4B29-5BB4-FC39-F6051FA4F98D}"/>
              </a:ext>
            </a:extLst>
          </p:cNvPr>
          <p:cNvSpPr txBox="1"/>
          <p:nvPr/>
        </p:nvSpPr>
        <p:spPr>
          <a:xfrm>
            <a:off x="513542" y="1128472"/>
            <a:ext cx="10921713" cy="1384995"/>
          </a:xfrm>
          <a:prstGeom prst="rect">
            <a:avLst/>
          </a:prstGeom>
          <a:noFill/>
        </p:spPr>
        <p:txBody>
          <a:bodyPr wrap="square">
            <a:spAutoFit/>
          </a:bodyPr>
          <a:lstStyle/>
          <a:p>
            <a:r>
              <a:rPr lang="en-US" sz="2800" b="0" i="1" dirty="0">
                <a:effectLst/>
                <a:latin typeface="Times New Roman" panose="02020603050405020304" pitchFamily="18" charset="0"/>
              </a:rPr>
              <a:t>3. The proposed use will not be detrimental to the public welfare or injurious to property or improvements in the area on which the property is located because: </a:t>
            </a:r>
            <a:r>
              <a:rPr lang="en-US" sz="2800" b="0" i="0" dirty="0">
                <a:effectLst/>
                <a:latin typeface="Times New Roman" panose="02020603050405020304" pitchFamily="18" charset="0"/>
              </a:rPr>
              <a:t> </a:t>
            </a:r>
            <a:endParaRPr lang="en-US" sz="2800" dirty="0"/>
          </a:p>
        </p:txBody>
      </p:sp>
      <p:sp>
        <p:nvSpPr>
          <p:cNvPr id="5" name="TextBox 4">
            <a:extLst>
              <a:ext uri="{FF2B5EF4-FFF2-40B4-BE49-F238E27FC236}">
                <a16:creationId xmlns:a16="http://schemas.microsoft.com/office/drawing/2014/main" id="{5542852E-A7D6-C359-A08A-14F9DA24CB46}"/>
              </a:ext>
            </a:extLst>
          </p:cNvPr>
          <p:cNvSpPr txBox="1"/>
          <p:nvPr/>
        </p:nvSpPr>
        <p:spPr>
          <a:xfrm>
            <a:off x="924909" y="2662713"/>
            <a:ext cx="10144227" cy="2062103"/>
          </a:xfrm>
          <a:prstGeom prst="rect">
            <a:avLst/>
          </a:prstGeom>
          <a:solidFill>
            <a:schemeClr val="accent4">
              <a:lumMod val="50000"/>
            </a:schemeClr>
          </a:solidFill>
        </p:spPr>
        <p:txBody>
          <a:bodyPr wrap="square">
            <a:spAutoFit/>
          </a:bodyPr>
          <a:lstStyle/>
          <a:p>
            <a:r>
              <a:rPr lang="en-US" sz="3200" b="0" i="0" dirty="0">
                <a:solidFill>
                  <a:srgbClr val="FFFF00"/>
                </a:solidFill>
                <a:effectLst/>
                <a:latin typeface="Times New Roman" panose="02020603050405020304" pitchFamily="18" charset="0"/>
              </a:rPr>
              <a:t>The garage/shop will not be detrimental to the public welfare or injurious to property or improvements in the area. Large metal shop buildings are common within the community of Chalfant.  </a:t>
            </a:r>
            <a:r>
              <a:rPr lang="en-US" sz="3200"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07478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23</a:t>
            </a:fld>
            <a:endParaRPr lang="en-US" dirty="0"/>
          </a:p>
        </p:txBody>
      </p:sp>
      <p:sp>
        <p:nvSpPr>
          <p:cNvPr id="11" name="TextBox 10">
            <a:extLst>
              <a:ext uri="{FF2B5EF4-FFF2-40B4-BE49-F238E27FC236}">
                <a16:creationId xmlns:a16="http://schemas.microsoft.com/office/drawing/2014/main" id="{0723C180-BEA9-2FD7-F136-97CFE370DC13}"/>
              </a:ext>
            </a:extLst>
          </p:cNvPr>
          <p:cNvSpPr txBox="1"/>
          <p:nvPr/>
        </p:nvSpPr>
        <p:spPr>
          <a:xfrm>
            <a:off x="590562" y="448739"/>
            <a:ext cx="1994457" cy="646331"/>
          </a:xfrm>
          <a:prstGeom prst="rect">
            <a:avLst/>
          </a:prstGeom>
          <a:noFill/>
        </p:spPr>
        <p:txBody>
          <a:bodyPr wrap="none" rtlCol="0">
            <a:spAutoFit/>
          </a:bodyPr>
          <a:lstStyle/>
          <a:p>
            <a:r>
              <a:rPr lang="en-US" sz="3600" b="1" dirty="0"/>
              <a:t>Findings</a:t>
            </a:r>
          </a:p>
        </p:txBody>
      </p:sp>
      <p:sp>
        <p:nvSpPr>
          <p:cNvPr id="3" name="TextBox 2">
            <a:extLst>
              <a:ext uri="{FF2B5EF4-FFF2-40B4-BE49-F238E27FC236}">
                <a16:creationId xmlns:a16="http://schemas.microsoft.com/office/drawing/2014/main" id="{C01D1E57-4B29-5BB4-FC39-F6051FA4F98D}"/>
              </a:ext>
            </a:extLst>
          </p:cNvPr>
          <p:cNvSpPr txBox="1"/>
          <p:nvPr/>
        </p:nvSpPr>
        <p:spPr>
          <a:xfrm>
            <a:off x="513542" y="1128472"/>
            <a:ext cx="10921713" cy="954107"/>
          </a:xfrm>
          <a:prstGeom prst="rect">
            <a:avLst/>
          </a:prstGeom>
          <a:noFill/>
        </p:spPr>
        <p:txBody>
          <a:bodyPr wrap="square">
            <a:spAutoFit/>
          </a:bodyPr>
          <a:lstStyle/>
          <a:p>
            <a:r>
              <a:rPr lang="en-US" sz="2800" b="0" i="1" dirty="0">
                <a:effectLst/>
                <a:latin typeface="Times New Roman" panose="02020603050405020304" pitchFamily="18" charset="0"/>
              </a:rPr>
              <a:t>4. The proposed use is consistent with the map and text of the Mono County General Plan because:</a:t>
            </a:r>
            <a:r>
              <a:rPr lang="en-US" sz="2800" b="0" i="0" dirty="0">
                <a:effectLst/>
                <a:latin typeface="Times New Roman" panose="02020603050405020304" pitchFamily="18" charset="0"/>
              </a:rPr>
              <a:t> </a:t>
            </a:r>
            <a:endParaRPr lang="en-US" sz="2800" dirty="0"/>
          </a:p>
        </p:txBody>
      </p:sp>
      <p:sp>
        <p:nvSpPr>
          <p:cNvPr id="5" name="TextBox 4">
            <a:extLst>
              <a:ext uri="{FF2B5EF4-FFF2-40B4-BE49-F238E27FC236}">
                <a16:creationId xmlns:a16="http://schemas.microsoft.com/office/drawing/2014/main" id="{5542852E-A7D6-C359-A08A-14F9DA24CB46}"/>
              </a:ext>
            </a:extLst>
          </p:cNvPr>
          <p:cNvSpPr txBox="1"/>
          <p:nvPr/>
        </p:nvSpPr>
        <p:spPr>
          <a:xfrm>
            <a:off x="1001261" y="560628"/>
            <a:ext cx="10144227" cy="6001643"/>
          </a:xfrm>
          <a:prstGeom prst="rect">
            <a:avLst/>
          </a:prstGeom>
          <a:solidFill>
            <a:schemeClr val="accent4">
              <a:lumMod val="50000"/>
            </a:schemeClr>
          </a:solidFill>
        </p:spPr>
        <p:txBody>
          <a:bodyPr wrap="square">
            <a:spAutoFit/>
          </a:bodyPr>
          <a:lstStyle/>
          <a:p>
            <a:r>
              <a:rPr lang="en-US" sz="3200" b="0" i="0" dirty="0">
                <a:solidFill>
                  <a:srgbClr val="FFFF00"/>
                </a:solidFill>
                <a:effectLst/>
                <a:latin typeface="Times New Roman" panose="02020603050405020304" pitchFamily="18" charset="0"/>
              </a:rPr>
              <a:t>The height of an accessory structure in a residential designation may exceed 20’ when permitted by a Use Permit. The proposed height of the accessory structure, 29’2” will be less than the 35’ maximum height allowed for residential development. The proposed garage shop is intended to house residential vehicles and equipment as well as commercial equipment consistent with home occupation standards. All commercial equipment will be stored within the proposed structure and the commercial use shall produce no evidence of its existence in the external appearance of the dwelling or premises.  The property contains a primary use consistent with the designation.  </a:t>
            </a:r>
            <a:endParaRPr lang="en-US"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0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24</a:t>
            </a:fld>
            <a:endParaRPr lang="en-US" dirty="0"/>
          </a:p>
        </p:txBody>
      </p:sp>
      <p:sp>
        <p:nvSpPr>
          <p:cNvPr id="11" name="TextBox 10">
            <a:extLst>
              <a:ext uri="{FF2B5EF4-FFF2-40B4-BE49-F238E27FC236}">
                <a16:creationId xmlns:a16="http://schemas.microsoft.com/office/drawing/2014/main" id="{0723C180-BEA9-2FD7-F136-97CFE370DC13}"/>
              </a:ext>
            </a:extLst>
          </p:cNvPr>
          <p:cNvSpPr txBox="1"/>
          <p:nvPr/>
        </p:nvSpPr>
        <p:spPr>
          <a:xfrm>
            <a:off x="1173093" y="679572"/>
            <a:ext cx="4208203" cy="646331"/>
          </a:xfrm>
          <a:prstGeom prst="rect">
            <a:avLst/>
          </a:prstGeom>
          <a:noFill/>
        </p:spPr>
        <p:txBody>
          <a:bodyPr wrap="none" rtlCol="0">
            <a:spAutoFit/>
          </a:bodyPr>
          <a:lstStyle/>
          <a:p>
            <a:r>
              <a:rPr lang="en-US" sz="3600" b="1" dirty="0"/>
              <a:t>Recommendation</a:t>
            </a:r>
          </a:p>
        </p:txBody>
      </p:sp>
      <p:sp>
        <p:nvSpPr>
          <p:cNvPr id="3" name="TextBox 2">
            <a:extLst>
              <a:ext uri="{FF2B5EF4-FFF2-40B4-BE49-F238E27FC236}">
                <a16:creationId xmlns:a16="http://schemas.microsoft.com/office/drawing/2014/main" id="{BF6BA197-885F-D997-8CFD-4448B8FEA57E}"/>
              </a:ext>
            </a:extLst>
          </p:cNvPr>
          <p:cNvSpPr txBox="1"/>
          <p:nvPr/>
        </p:nvSpPr>
        <p:spPr>
          <a:xfrm>
            <a:off x="1199493" y="1756683"/>
            <a:ext cx="9572146" cy="3539430"/>
          </a:xfrm>
          <a:prstGeom prst="rect">
            <a:avLst/>
          </a:prstGeom>
          <a:noFill/>
        </p:spPr>
        <p:txBody>
          <a:bodyPr wrap="square">
            <a:spAutoFit/>
          </a:bodyPr>
          <a:lstStyle/>
          <a:p>
            <a:pPr algn="just" rtl="0" fontAlgn="base">
              <a:buFont typeface="+mj-lt"/>
              <a:buAutoNum type="arabicPeriod"/>
            </a:pPr>
            <a:r>
              <a:rPr lang="en-US" sz="2800" b="0" i="0" dirty="0">
                <a:effectLst/>
                <a:latin typeface="Tahoma" panose="020B0604030504040204" pitchFamily="34" charset="0"/>
                <a:ea typeface="Tahoma" panose="020B0604030504040204" pitchFamily="34" charset="0"/>
                <a:cs typeface="Tahoma" panose="020B0604030504040204" pitchFamily="34" charset="0"/>
              </a:rPr>
              <a:t> Find that the project qualifies as a Categorical Exemption under CEQA guideline 15303(e) and instruct staff to file a Notice of Exemption;  </a:t>
            </a:r>
          </a:p>
          <a:p>
            <a:pPr algn="just" rtl="0" fontAlgn="base">
              <a:buFont typeface="+mj-lt"/>
              <a:buAutoNum type="arabicPeriod"/>
            </a:pPr>
            <a:endParaRPr lang="en-US" sz="2800" b="0" i="0" dirty="0">
              <a:effectLst/>
              <a:latin typeface="Tahoma" panose="020B0604030504040204" pitchFamily="34" charset="0"/>
              <a:ea typeface="Tahoma" panose="020B0604030504040204" pitchFamily="34" charset="0"/>
              <a:cs typeface="Tahoma" panose="020B0604030504040204" pitchFamily="34" charset="0"/>
            </a:endParaRPr>
          </a:p>
          <a:p>
            <a:pPr algn="just" rtl="0" fontAlgn="base"/>
            <a:r>
              <a:rPr lang="en-US" sz="2800" b="0" i="0" dirty="0">
                <a:effectLst/>
                <a:latin typeface="Tahoma" panose="020B0604030504040204" pitchFamily="34" charset="0"/>
                <a:ea typeface="Tahoma" panose="020B0604030504040204" pitchFamily="34" charset="0"/>
                <a:cs typeface="Tahoma" panose="020B0604030504040204" pitchFamily="34" charset="0"/>
              </a:rPr>
              <a:t>AND </a:t>
            </a:r>
          </a:p>
          <a:p>
            <a:pPr algn="just" rtl="0" fontAlgn="base"/>
            <a:endParaRPr lang="en-US" sz="2800" b="0" i="0" dirty="0">
              <a:effectLst/>
              <a:latin typeface="Tahoma" panose="020B0604030504040204" pitchFamily="34" charset="0"/>
              <a:ea typeface="Tahoma" panose="020B0604030504040204" pitchFamily="34" charset="0"/>
              <a:cs typeface="Tahoma" panose="020B0604030504040204" pitchFamily="34" charset="0"/>
            </a:endParaRPr>
          </a:p>
          <a:p>
            <a:pPr algn="just" rtl="0" fontAlgn="base"/>
            <a:r>
              <a:rPr lang="en-US" sz="2800" b="0" i="0" dirty="0">
                <a:effectLst/>
                <a:latin typeface="Tahoma" panose="020B0604030504040204" pitchFamily="34" charset="0"/>
                <a:ea typeface="Tahoma" panose="020B0604030504040204" pitchFamily="34" charset="0"/>
                <a:cs typeface="Tahoma" panose="020B0604030504040204" pitchFamily="34" charset="0"/>
              </a:rPr>
              <a:t>2. Make the required findings as contained in the project staff report; and approve Use Permit 23-005 </a:t>
            </a:r>
          </a:p>
        </p:txBody>
      </p:sp>
    </p:spTree>
    <p:extLst>
      <p:ext uri="{BB962C8B-B14F-4D97-AF65-F5344CB8AC3E}">
        <p14:creationId xmlns:p14="http://schemas.microsoft.com/office/powerpoint/2010/main" val="3150044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6" name="Straight Connector 11">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1154955" y="1266958"/>
            <a:ext cx="2904124" cy="4528457"/>
          </a:xfrm>
        </p:spPr>
        <p:txBody>
          <a:bodyPr anchor="ctr">
            <a:normAutofit/>
          </a:bodyPr>
          <a:lstStyle/>
          <a:p>
            <a:pPr algn="r"/>
            <a:r>
              <a:rPr lang="en-US" dirty="0">
                <a:solidFill>
                  <a:schemeClr val="tx2"/>
                </a:solidFill>
              </a:rPr>
              <a:t>Mono County </a:t>
            </a:r>
          </a:p>
          <a:p>
            <a:pPr algn="r"/>
            <a:r>
              <a:rPr lang="en-US" dirty="0">
                <a:solidFill>
                  <a:schemeClr val="tx2"/>
                </a:solidFill>
              </a:rPr>
              <a:t>Planning Commission</a:t>
            </a:r>
          </a:p>
          <a:p>
            <a:pPr algn="r"/>
            <a:r>
              <a:rPr lang="en-US" dirty="0">
                <a:solidFill>
                  <a:schemeClr val="tx2"/>
                </a:solidFill>
              </a:rPr>
              <a:t>9/21/23</a:t>
            </a:r>
          </a:p>
        </p:txBody>
      </p:sp>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4654295" y="1266958"/>
            <a:ext cx="6808362" cy="4528457"/>
          </a:xfrm>
        </p:spPr>
        <p:txBody>
          <a:bodyPr anchor="ctr">
            <a:normAutofit/>
          </a:bodyPr>
          <a:lstStyle/>
          <a:p>
            <a:r>
              <a:rPr lang="en-US" sz="5400" dirty="0"/>
              <a:t>Use Permit 23-005 Cervantes</a:t>
            </a:r>
          </a:p>
        </p:txBody>
      </p:sp>
    </p:spTree>
    <p:extLst>
      <p:ext uri="{BB962C8B-B14F-4D97-AF65-F5344CB8AC3E}">
        <p14:creationId xmlns:p14="http://schemas.microsoft.com/office/powerpoint/2010/main" val="98579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p:txBody>
          <a:bodyPr/>
          <a:lstStyle/>
          <a:p>
            <a:r>
              <a:rPr lang="en-US" dirty="0"/>
              <a:t>UP 23-005 Cervantes</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3</a:t>
            </a:fld>
            <a:endParaRPr lang="en-US" dirty="0"/>
          </a:p>
        </p:txBody>
      </p:sp>
      <p:pic>
        <p:nvPicPr>
          <p:cNvPr id="8" name="Picture 7">
            <a:extLst>
              <a:ext uri="{FF2B5EF4-FFF2-40B4-BE49-F238E27FC236}">
                <a16:creationId xmlns:a16="http://schemas.microsoft.com/office/drawing/2014/main" id="{92D9A30F-B571-A187-0EBA-B8990599DC7B}"/>
              </a:ext>
            </a:extLst>
          </p:cNvPr>
          <p:cNvPicPr>
            <a:picLocks noChangeAspect="1"/>
          </p:cNvPicPr>
          <p:nvPr/>
        </p:nvPicPr>
        <p:blipFill>
          <a:blip r:embed="rId2"/>
          <a:stretch>
            <a:fillRect/>
          </a:stretch>
        </p:blipFill>
        <p:spPr>
          <a:xfrm>
            <a:off x="461329" y="1387893"/>
            <a:ext cx="11084560" cy="5320589"/>
          </a:xfrm>
          <a:prstGeom prst="rect">
            <a:avLst/>
          </a:prstGeom>
        </p:spPr>
      </p:pic>
    </p:spTree>
    <p:extLst>
      <p:ext uri="{BB962C8B-B14F-4D97-AF65-F5344CB8AC3E}">
        <p14:creationId xmlns:p14="http://schemas.microsoft.com/office/powerpoint/2010/main" val="401212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p:txBody>
          <a:bodyPr/>
          <a:lstStyle/>
          <a:p>
            <a:r>
              <a:rPr lang="en-US" dirty="0"/>
              <a:t>UP 23-005 Cervantes</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4</a:t>
            </a:fld>
            <a:endParaRPr lang="en-US" dirty="0"/>
          </a:p>
        </p:txBody>
      </p:sp>
      <p:pic>
        <p:nvPicPr>
          <p:cNvPr id="4" name="Picture 3">
            <a:extLst>
              <a:ext uri="{FF2B5EF4-FFF2-40B4-BE49-F238E27FC236}">
                <a16:creationId xmlns:a16="http://schemas.microsoft.com/office/drawing/2014/main" id="{0A7010FC-9AC6-E2B7-C711-972173E8BDCB}"/>
              </a:ext>
            </a:extLst>
          </p:cNvPr>
          <p:cNvPicPr>
            <a:picLocks noChangeAspect="1"/>
          </p:cNvPicPr>
          <p:nvPr/>
        </p:nvPicPr>
        <p:blipFill>
          <a:blip r:embed="rId2"/>
          <a:stretch>
            <a:fillRect/>
          </a:stretch>
        </p:blipFill>
        <p:spPr>
          <a:xfrm>
            <a:off x="1538501" y="1310323"/>
            <a:ext cx="9114997" cy="5364866"/>
          </a:xfrm>
          <a:prstGeom prst="rect">
            <a:avLst/>
          </a:prstGeom>
        </p:spPr>
      </p:pic>
      <p:sp>
        <p:nvSpPr>
          <p:cNvPr id="5" name="Rectangle 4">
            <a:extLst>
              <a:ext uri="{FF2B5EF4-FFF2-40B4-BE49-F238E27FC236}">
                <a16:creationId xmlns:a16="http://schemas.microsoft.com/office/drawing/2014/main" id="{61C906D6-F5B0-1E48-F158-1EFE4C5DD800}"/>
              </a:ext>
            </a:extLst>
          </p:cNvPr>
          <p:cNvSpPr/>
          <p:nvPr/>
        </p:nvSpPr>
        <p:spPr>
          <a:xfrm>
            <a:off x="5324475" y="4829175"/>
            <a:ext cx="238125" cy="4762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18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p:txBody>
          <a:bodyPr/>
          <a:lstStyle/>
          <a:p>
            <a:r>
              <a:rPr lang="en-US" dirty="0"/>
              <a:t>UP 23-005 Cervantes</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5</a:t>
            </a:fld>
            <a:endParaRPr lang="en-US" dirty="0"/>
          </a:p>
        </p:txBody>
      </p:sp>
      <p:pic>
        <p:nvPicPr>
          <p:cNvPr id="5" name="Picture 4">
            <a:extLst>
              <a:ext uri="{FF2B5EF4-FFF2-40B4-BE49-F238E27FC236}">
                <a16:creationId xmlns:a16="http://schemas.microsoft.com/office/drawing/2014/main" id="{7E43938E-C2F7-ABD3-B26A-723040915BDD}"/>
              </a:ext>
            </a:extLst>
          </p:cNvPr>
          <p:cNvPicPr>
            <a:picLocks noChangeAspect="1"/>
          </p:cNvPicPr>
          <p:nvPr/>
        </p:nvPicPr>
        <p:blipFill>
          <a:blip r:embed="rId2"/>
          <a:stretch>
            <a:fillRect/>
          </a:stretch>
        </p:blipFill>
        <p:spPr>
          <a:xfrm>
            <a:off x="344405" y="1297997"/>
            <a:ext cx="8128000" cy="5305590"/>
          </a:xfrm>
          <a:prstGeom prst="rect">
            <a:avLst/>
          </a:prstGeom>
        </p:spPr>
      </p:pic>
      <p:sp>
        <p:nvSpPr>
          <p:cNvPr id="7" name="Rectangle 6">
            <a:extLst>
              <a:ext uri="{FF2B5EF4-FFF2-40B4-BE49-F238E27FC236}">
                <a16:creationId xmlns:a16="http://schemas.microsoft.com/office/drawing/2014/main" id="{9C171719-B2FC-58F6-0FBD-ED9BD2D837D6}"/>
              </a:ext>
            </a:extLst>
          </p:cNvPr>
          <p:cNvSpPr/>
          <p:nvPr/>
        </p:nvSpPr>
        <p:spPr>
          <a:xfrm>
            <a:off x="3743325" y="3304492"/>
            <a:ext cx="847725" cy="18478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C43BB3-0FF6-5228-A58E-7F08A99B3387}"/>
              </a:ext>
            </a:extLst>
          </p:cNvPr>
          <p:cNvSpPr txBox="1"/>
          <p:nvPr/>
        </p:nvSpPr>
        <p:spPr>
          <a:xfrm>
            <a:off x="8570736" y="2000250"/>
            <a:ext cx="3276859" cy="3046988"/>
          </a:xfrm>
          <a:prstGeom prst="rect">
            <a:avLst/>
          </a:prstGeom>
          <a:noFill/>
        </p:spPr>
        <p:txBody>
          <a:bodyPr wrap="none" rtlCol="0">
            <a:spAutoFit/>
          </a:bodyPr>
          <a:lstStyle/>
          <a:p>
            <a:r>
              <a:rPr lang="en-US" sz="2400" b="1" dirty="0"/>
              <a:t>APN 026-282-003</a:t>
            </a:r>
          </a:p>
          <a:p>
            <a:endParaRPr lang="en-US" sz="2400" b="1" dirty="0"/>
          </a:p>
          <a:p>
            <a:r>
              <a:rPr lang="en-US" sz="2400" b="1" dirty="0"/>
              <a:t>29 Chase Ave</a:t>
            </a:r>
          </a:p>
          <a:p>
            <a:endParaRPr lang="en-US" sz="2400" b="1" dirty="0"/>
          </a:p>
          <a:p>
            <a:r>
              <a:rPr lang="en-US" sz="2400" b="1" dirty="0"/>
              <a:t>.46 Acres</a:t>
            </a:r>
          </a:p>
          <a:p>
            <a:endParaRPr lang="en-US" sz="2400" b="1" dirty="0"/>
          </a:p>
          <a:p>
            <a:r>
              <a:rPr lang="en-US" sz="2400" b="1" dirty="0"/>
              <a:t>1,800 SF</a:t>
            </a:r>
          </a:p>
          <a:p>
            <a:r>
              <a:rPr lang="en-US" sz="2400" b="1" dirty="0"/>
              <a:t>Manufactured Home</a:t>
            </a:r>
          </a:p>
        </p:txBody>
      </p:sp>
    </p:spTree>
    <p:extLst>
      <p:ext uri="{BB962C8B-B14F-4D97-AF65-F5344CB8AC3E}">
        <p14:creationId xmlns:p14="http://schemas.microsoft.com/office/powerpoint/2010/main" val="2098794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p:txBody>
          <a:bodyPr/>
          <a:lstStyle/>
          <a:p>
            <a:r>
              <a:rPr lang="en-US" dirty="0"/>
              <a:t>UP 23-005 Cervantes</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6</a:t>
            </a:fld>
            <a:endParaRPr lang="en-US" dirty="0"/>
          </a:p>
        </p:txBody>
      </p:sp>
      <p:pic>
        <p:nvPicPr>
          <p:cNvPr id="1027" name="Picture 3">
            <a:extLst>
              <a:ext uri="{FF2B5EF4-FFF2-40B4-BE49-F238E27FC236}">
                <a16:creationId xmlns:a16="http://schemas.microsoft.com/office/drawing/2014/main" id="{A7FA8F55-DAA1-A8D9-4475-38EDFA0AA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430" y="1339708"/>
            <a:ext cx="6054861" cy="52693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95E840-5AC6-F7E1-6AD9-5022A42FB739}"/>
              </a:ext>
            </a:extLst>
          </p:cNvPr>
          <p:cNvSpPr txBox="1"/>
          <p:nvPr/>
        </p:nvSpPr>
        <p:spPr>
          <a:xfrm>
            <a:off x="7463609" y="1377134"/>
            <a:ext cx="4337865" cy="4431983"/>
          </a:xfrm>
          <a:prstGeom prst="rect">
            <a:avLst/>
          </a:prstGeom>
          <a:noFill/>
        </p:spPr>
        <p:txBody>
          <a:bodyPr wrap="square" rtlCol="0">
            <a:spAutoFit/>
          </a:bodyPr>
          <a:lstStyle/>
          <a:p>
            <a:r>
              <a:rPr lang="en-US" sz="2400" b="1" dirty="0"/>
              <a:t>RMH </a:t>
            </a:r>
          </a:p>
          <a:p>
            <a:r>
              <a:rPr lang="en-US" sz="2400" b="1" dirty="0"/>
              <a:t>Rural Mobile Home</a:t>
            </a:r>
          </a:p>
          <a:p>
            <a:endParaRPr lang="en-US" dirty="0"/>
          </a:p>
          <a:p>
            <a:r>
              <a:rPr lang="en-US" dirty="0"/>
              <a:t>intended to provide for development in rural areas within the county consistent with developed lifestyles when mixed uses are determined to be acceptable to the citizens of the RMH area. The RMH district is further intended to provide for mixed uses such as single-family residences, mobile homes used as residences, small-scale agriculture and the keeping of fowl and animals for personal use.</a:t>
            </a:r>
          </a:p>
        </p:txBody>
      </p:sp>
    </p:spTree>
    <p:extLst>
      <p:ext uri="{BB962C8B-B14F-4D97-AF65-F5344CB8AC3E}">
        <p14:creationId xmlns:p14="http://schemas.microsoft.com/office/powerpoint/2010/main" val="305323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7</a:t>
            </a:fld>
            <a:endParaRPr lang="en-US" dirty="0"/>
          </a:p>
        </p:txBody>
      </p:sp>
      <p:pic>
        <p:nvPicPr>
          <p:cNvPr id="9" name="Picture 8">
            <a:extLst>
              <a:ext uri="{FF2B5EF4-FFF2-40B4-BE49-F238E27FC236}">
                <a16:creationId xmlns:a16="http://schemas.microsoft.com/office/drawing/2014/main" id="{33861181-D6B7-2253-369D-F41FBA1934FE}"/>
              </a:ext>
            </a:extLst>
          </p:cNvPr>
          <p:cNvPicPr>
            <a:picLocks noChangeAspect="1"/>
          </p:cNvPicPr>
          <p:nvPr/>
        </p:nvPicPr>
        <p:blipFill>
          <a:blip r:embed="rId2"/>
          <a:stretch>
            <a:fillRect/>
          </a:stretch>
        </p:blipFill>
        <p:spPr>
          <a:xfrm>
            <a:off x="295275" y="195558"/>
            <a:ext cx="3848100" cy="6643987"/>
          </a:xfrm>
          <a:prstGeom prst="rect">
            <a:avLst/>
          </a:prstGeom>
        </p:spPr>
      </p:pic>
      <p:grpSp>
        <p:nvGrpSpPr>
          <p:cNvPr id="12" name="Group 11">
            <a:extLst>
              <a:ext uri="{FF2B5EF4-FFF2-40B4-BE49-F238E27FC236}">
                <a16:creationId xmlns:a16="http://schemas.microsoft.com/office/drawing/2014/main" id="{E229DB36-F918-6BD5-A1EB-F61C3FF4E8B0}"/>
              </a:ext>
            </a:extLst>
          </p:cNvPr>
          <p:cNvGrpSpPr/>
          <p:nvPr/>
        </p:nvGrpSpPr>
        <p:grpSpPr>
          <a:xfrm>
            <a:off x="2544195" y="856425"/>
            <a:ext cx="1065960" cy="951120"/>
            <a:chOff x="2544195" y="856425"/>
            <a:chExt cx="1065960" cy="951120"/>
          </a:xfrm>
        </p:grpSpPr>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6BD85A6D-E3DF-76A2-74ED-29DE62FCFF95}"/>
                    </a:ext>
                  </a:extLst>
                </p14:cNvPr>
                <p14:cNvContentPartPr/>
                <p14:nvPr/>
              </p14:nvContentPartPr>
              <p14:xfrm>
                <a:off x="2609715" y="856425"/>
                <a:ext cx="780840" cy="951120"/>
              </p14:xfrm>
            </p:contentPart>
          </mc:Choice>
          <mc:Fallback>
            <p:pic>
              <p:nvPicPr>
                <p:cNvPr id="10" name="Ink 9">
                  <a:extLst>
                    <a:ext uri="{FF2B5EF4-FFF2-40B4-BE49-F238E27FC236}">
                      <a16:creationId xmlns:a16="http://schemas.microsoft.com/office/drawing/2014/main" id="{6BD85A6D-E3DF-76A2-74ED-29DE62FCFF95}"/>
                    </a:ext>
                  </a:extLst>
                </p:cNvPr>
                <p:cNvPicPr/>
                <p:nvPr/>
              </p:nvPicPr>
              <p:blipFill>
                <a:blip r:embed="rId4"/>
                <a:stretch>
                  <a:fillRect/>
                </a:stretch>
              </p:blipFill>
              <p:spPr>
                <a:xfrm>
                  <a:off x="2603595" y="850305"/>
                  <a:ext cx="793080" cy="963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6F7BED2F-2446-8284-093D-90959C0C41D5}"/>
                    </a:ext>
                  </a:extLst>
                </p14:cNvPr>
                <p14:cNvContentPartPr/>
                <p14:nvPr/>
              </p14:nvContentPartPr>
              <p14:xfrm>
                <a:off x="2544195" y="923745"/>
                <a:ext cx="1065960" cy="813960"/>
              </p14:xfrm>
            </p:contentPart>
          </mc:Choice>
          <mc:Fallback>
            <p:pic>
              <p:nvPicPr>
                <p:cNvPr id="11" name="Ink 10">
                  <a:extLst>
                    <a:ext uri="{FF2B5EF4-FFF2-40B4-BE49-F238E27FC236}">
                      <a16:creationId xmlns:a16="http://schemas.microsoft.com/office/drawing/2014/main" id="{6F7BED2F-2446-8284-093D-90959C0C41D5}"/>
                    </a:ext>
                  </a:extLst>
                </p:cNvPr>
                <p:cNvPicPr/>
                <p:nvPr/>
              </p:nvPicPr>
              <p:blipFill>
                <a:blip r:embed="rId6"/>
                <a:stretch>
                  <a:fillRect/>
                </a:stretch>
              </p:blipFill>
              <p:spPr>
                <a:xfrm>
                  <a:off x="2538075" y="917625"/>
                  <a:ext cx="1078200" cy="826200"/>
                </a:xfrm>
                <a:prstGeom prst="rect">
                  <a:avLst/>
                </a:prstGeom>
              </p:spPr>
            </p:pic>
          </mc:Fallback>
        </mc:AlternateContent>
      </p:grpSp>
      <p:sp>
        <p:nvSpPr>
          <p:cNvPr id="13" name="TextBox 12">
            <a:extLst>
              <a:ext uri="{FF2B5EF4-FFF2-40B4-BE49-F238E27FC236}">
                <a16:creationId xmlns:a16="http://schemas.microsoft.com/office/drawing/2014/main" id="{3D2AC39D-0150-6EAF-823B-9016EE723A0C}"/>
              </a:ext>
            </a:extLst>
          </p:cNvPr>
          <p:cNvSpPr txBox="1"/>
          <p:nvPr/>
        </p:nvSpPr>
        <p:spPr>
          <a:xfrm>
            <a:off x="4409002" y="679572"/>
            <a:ext cx="6024406" cy="7109639"/>
          </a:xfrm>
          <a:prstGeom prst="rect">
            <a:avLst/>
          </a:prstGeom>
          <a:noFill/>
        </p:spPr>
        <p:txBody>
          <a:bodyPr wrap="none" rtlCol="0">
            <a:spAutoFit/>
          </a:bodyPr>
          <a:lstStyle/>
          <a:p>
            <a:r>
              <a:rPr lang="en-US" sz="2400" dirty="0"/>
              <a:t>Original permit issued in error 10/18/22</a:t>
            </a:r>
          </a:p>
          <a:p>
            <a:endParaRPr lang="en-US" sz="2400" dirty="0"/>
          </a:p>
          <a:p>
            <a:r>
              <a:rPr lang="en-US" sz="2400" dirty="0"/>
              <a:t>	30’ X 40‘ Metal Building (1,200 sf)</a:t>
            </a:r>
          </a:p>
          <a:p>
            <a:endParaRPr lang="en-US" sz="2400" dirty="0"/>
          </a:p>
          <a:p>
            <a:r>
              <a:rPr lang="en-US" sz="2400" dirty="0"/>
              <a:t>Error Identified; permit canceled 1/5/23</a:t>
            </a:r>
          </a:p>
          <a:p>
            <a:endParaRPr lang="en-US" sz="2400" dirty="0"/>
          </a:p>
          <a:p>
            <a:r>
              <a:rPr lang="en-US" sz="2400" dirty="0"/>
              <a:t>Cal </a:t>
            </a:r>
            <a:r>
              <a:rPr lang="en-US" sz="2400" dirty="0" err="1"/>
              <a:t>FIre</a:t>
            </a:r>
            <a:r>
              <a:rPr lang="en-US" sz="2400" dirty="0"/>
              <a:t> regulations 4/1/23</a:t>
            </a:r>
          </a:p>
          <a:p>
            <a:endParaRPr lang="en-US" sz="2400" dirty="0"/>
          </a:p>
          <a:p>
            <a:r>
              <a:rPr lang="en-US" sz="2400" dirty="0"/>
              <a:t>Use Permit Application LDTAC 6/5/23</a:t>
            </a:r>
          </a:p>
          <a:p>
            <a:endParaRPr lang="en-US" sz="2400" dirty="0"/>
          </a:p>
          <a:p>
            <a:r>
              <a:rPr lang="en-US" sz="2400" dirty="0"/>
              <a:t>Cal Fire Exception Denied 7/30/23</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 </a:t>
            </a:r>
          </a:p>
          <a:p>
            <a:endParaRPr lang="en-US" sz="2400" dirty="0"/>
          </a:p>
        </p:txBody>
      </p:sp>
      <p:sp>
        <p:nvSpPr>
          <p:cNvPr id="16" name="Rectangle 15">
            <a:extLst>
              <a:ext uri="{FF2B5EF4-FFF2-40B4-BE49-F238E27FC236}">
                <a16:creationId xmlns:a16="http://schemas.microsoft.com/office/drawing/2014/main" id="{832C5F8E-B586-CD92-CDA7-7A24388224AE}"/>
              </a:ext>
            </a:extLst>
          </p:cNvPr>
          <p:cNvSpPr/>
          <p:nvPr/>
        </p:nvSpPr>
        <p:spPr>
          <a:xfrm>
            <a:off x="1504950" y="958641"/>
            <a:ext cx="1495185" cy="1060659"/>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3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8</a:t>
            </a:fld>
            <a:endParaRPr lang="en-US" dirty="0"/>
          </a:p>
        </p:txBody>
      </p:sp>
      <p:pic>
        <p:nvPicPr>
          <p:cNvPr id="9" name="Picture 8">
            <a:extLst>
              <a:ext uri="{FF2B5EF4-FFF2-40B4-BE49-F238E27FC236}">
                <a16:creationId xmlns:a16="http://schemas.microsoft.com/office/drawing/2014/main" id="{33861181-D6B7-2253-369D-F41FBA1934FE}"/>
              </a:ext>
            </a:extLst>
          </p:cNvPr>
          <p:cNvPicPr>
            <a:picLocks noChangeAspect="1"/>
          </p:cNvPicPr>
          <p:nvPr/>
        </p:nvPicPr>
        <p:blipFill>
          <a:blip r:embed="rId2"/>
          <a:stretch>
            <a:fillRect/>
          </a:stretch>
        </p:blipFill>
        <p:spPr>
          <a:xfrm>
            <a:off x="295275" y="195558"/>
            <a:ext cx="3848100" cy="6643987"/>
          </a:xfrm>
          <a:prstGeom prst="rect">
            <a:avLst/>
          </a:prstGeom>
        </p:spPr>
      </p:pic>
      <p:grpSp>
        <p:nvGrpSpPr>
          <p:cNvPr id="12" name="Group 11">
            <a:extLst>
              <a:ext uri="{FF2B5EF4-FFF2-40B4-BE49-F238E27FC236}">
                <a16:creationId xmlns:a16="http://schemas.microsoft.com/office/drawing/2014/main" id="{E229DB36-F918-6BD5-A1EB-F61C3FF4E8B0}"/>
              </a:ext>
            </a:extLst>
          </p:cNvPr>
          <p:cNvGrpSpPr/>
          <p:nvPr/>
        </p:nvGrpSpPr>
        <p:grpSpPr>
          <a:xfrm>
            <a:off x="2544195" y="856425"/>
            <a:ext cx="1065960" cy="951120"/>
            <a:chOff x="2544195" y="856425"/>
            <a:chExt cx="1065960" cy="951120"/>
          </a:xfrm>
        </p:grpSpPr>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6BD85A6D-E3DF-76A2-74ED-29DE62FCFF95}"/>
                    </a:ext>
                  </a:extLst>
                </p14:cNvPr>
                <p14:cNvContentPartPr/>
                <p14:nvPr/>
              </p14:nvContentPartPr>
              <p14:xfrm>
                <a:off x="2609715" y="856425"/>
                <a:ext cx="780840" cy="951120"/>
              </p14:xfrm>
            </p:contentPart>
          </mc:Choice>
          <mc:Fallback>
            <p:pic>
              <p:nvPicPr>
                <p:cNvPr id="10" name="Ink 9">
                  <a:extLst>
                    <a:ext uri="{FF2B5EF4-FFF2-40B4-BE49-F238E27FC236}">
                      <a16:creationId xmlns:a16="http://schemas.microsoft.com/office/drawing/2014/main" id="{6BD85A6D-E3DF-76A2-74ED-29DE62FCFF95}"/>
                    </a:ext>
                  </a:extLst>
                </p:cNvPr>
                <p:cNvPicPr/>
                <p:nvPr/>
              </p:nvPicPr>
              <p:blipFill>
                <a:blip r:embed="rId4"/>
                <a:stretch>
                  <a:fillRect/>
                </a:stretch>
              </p:blipFill>
              <p:spPr>
                <a:xfrm>
                  <a:off x="2603595" y="850305"/>
                  <a:ext cx="793080" cy="963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6F7BED2F-2446-8284-093D-90959C0C41D5}"/>
                    </a:ext>
                  </a:extLst>
                </p14:cNvPr>
                <p14:cNvContentPartPr/>
                <p14:nvPr/>
              </p14:nvContentPartPr>
              <p14:xfrm>
                <a:off x="2544195" y="923745"/>
                <a:ext cx="1065960" cy="813960"/>
              </p14:xfrm>
            </p:contentPart>
          </mc:Choice>
          <mc:Fallback>
            <p:pic>
              <p:nvPicPr>
                <p:cNvPr id="11" name="Ink 10">
                  <a:extLst>
                    <a:ext uri="{FF2B5EF4-FFF2-40B4-BE49-F238E27FC236}">
                      <a16:creationId xmlns:a16="http://schemas.microsoft.com/office/drawing/2014/main" id="{6F7BED2F-2446-8284-093D-90959C0C41D5}"/>
                    </a:ext>
                  </a:extLst>
                </p:cNvPr>
                <p:cNvPicPr/>
                <p:nvPr/>
              </p:nvPicPr>
              <p:blipFill>
                <a:blip r:embed="rId6"/>
                <a:stretch>
                  <a:fillRect/>
                </a:stretch>
              </p:blipFill>
              <p:spPr>
                <a:xfrm>
                  <a:off x="2538075" y="917625"/>
                  <a:ext cx="1078200" cy="826200"/>
                </a:xfrm>
                <a:prstGeom prst="rect">
                  <a:avLst/>
                </a:prstGeom>
              </p:spPr>
            </p:pic>
          </mc:Fallback>
        </mc:AlternateContent>
      </p:grpSp>
      <p:sp>
        <p:nvSpPr>
          <p:cNvPr id="13" name="TextBox 12">
            <a:extLst>
              <a:ext uri="{FF2B5EF4-FFF2-40B4-BE49-F238E27FC236}">
                <a16:creationId xmlns:a16="http://schemas.microsoft.com/office/drawing/2014/main" id="{3D2AC39D-0150-6EAF-823B-9016EE723A0C}"/>
              </a:ext>
            </a:extLst>
          </p:cNvPr>
          <p:cNvSpPr txBox="1"/>
          <p:nvPr/>
        </p:nvSpPr>
        <p:spPr>
          <a:xfrm>
            <a:off x="4409002" y="679572"/>
            <a:ext cx="6024406" cy="7109639"/>
          </a:xfrm>
          <a:prstGeom prst="rect">
            <a:avLst/>
          </a:prstGeom>
          <a:noFill/>
        </p:spPr>
        <p:txBody>
          <a:bodyPr wrap="none" rtlCol="0">
            <a:spAutoFit/>
          </a:bodyPr>
          <a:lstStyle/>
          <a:p>
            <a:r>
              <a:rPr lang="en-US" sz="2400" dirty="0"/>
              <a:t>Original permit issued in error 10/18/22</a:t>
            </a:r>
          </a:p>
          <a:p>
            <a:endParaRPr lang="en-US" sz="2400" dirty="0"/>
          </a:p>
          <a:p>
            <a:r>
              <a:rPr lang="en-US" sz="2400" dirty="0"/>
              <a:t>Error identified, permit canceled 1/5/23</a:t>
            </a:r>
          </a:p>
          <a:p>
            <a:endParaRPr lang="en-US" sz="2400" dirty="0"/>
          </a:p>
          <a:p>
            <a:r>
              <a:rPr lang="en-US" sz="2400" dirty="0"/>
              <a:t>Cal </a:t>
            </a:r>
            <a:r>
              <a:rPr lang="en-US" sz="2400" dirty="0" err="1"/>
              <a:t>FIre</a:t>
            </a:r>
            <a:r>
              <a:rPr lang="en-US" sz="2400" dirty="0"/>
              <a:t> regulations 4/1/23</a:t>
            </a:r>
          </a:p>
          <a:p>
            <a:endParaRPr lang="en-US" sz="2400" dirty="0"/>
          </a:p>
          <a:p>
            <a:r>
              <a:rPr lang="en-US" sz="2400" dirty="0"/>
              <a:t>Use Permit Application LDTAC 6/5/23</a:t>
            </a:r>
          </a:p>
          <a:p>
            <a:endParaRPr lang="en-US" sz="2400" dirty="0"/>
          </a:p>
          <a:p>
            <a:r>
              <a:rPr lang="en-US" sz="2400" dirty="0"/>
              <a:t>Cal Fire Exception Denied 7/30/23</a:t>
            </a:r>
          </a:p>
          <a:p>
            <a:endParaRPr lang="en-US" sz="2400" dirty="0"/>
          </a:p>
          <a:p>
            <a:r>
              <a:rPr lang="en-US" sz="2400" dirty="0"/>
              <a:t>LDTAC Conditions 9/18/23</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 </a:t>
            </a:r>
          </a:p>
          <a:p>
            <a:endParaRPr lang="en-US" sz="2400" dirty="0"/>
          </a:p>
        </p:txBody>
      </p:sp>
      <p:sp>
        <p:nvSpPr>
          <p:cNvPr id="16" name="Rectangle 15">
            <a:extLst>
              <a:ext uri="{FF2B5EF4-FFF2-40B4-BE49-F238E27FC236}">
                <a16:creationId xmlns:a16="http://schemas.microsoft.com/office/drawing/2014/main" id="{832C5F8E-B586-CD92-CDA7-7A24388224AE}"/>
              </a:ext>
            </a:extLst>
          </p:cNvPr>
          <p:cNvSpPr/>
          <p:nvPr/>
        </p:nvSpPr>
        <p:spPr>
          <a:xfrm>
            <a:off x="1758592" y="4257676"/>
            <a:ext cx="1117958" cy="1285874"/>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87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lstStyle/>
          <a:p>
            <a:fld id="{A49DFD55-3C28-40EF-9E31-A92D2E4017FF}" type="slidenum">
              <a:rPr lang="en-US" smtClean="0"/>
              <a:pPr/>
              <a:t>9</a:t>
            </a:fld>
            <a:endParaRPr lang="en-US" dirty="0"/>
          </a:p>
        </p:txBody>
      </p:sp>
      <p:pic>
        <p:nvPicPr>
          <p:cNvPr id="9" name="Picture 8">
            <a:extLst>
              <a:ext uri="{FF2B5EF4-FFF2-40B4-BE49-F238E27FC236}">
                <a16:creationId xmlns:a16="http://schemas.microsoft.com/office/drawing/2014/main" id="{33861181-D6B7-2253-369D-F41FBA1934FE}"/>
              </a:ext>
            </a:extLst>
          </p:cNvPr>
          <p:cNvPicPr>
            <a:picLocks noChangeAspect="1"/>
          </p:cNvPicPr>
          <p:nvPr/>
        </p:nvPicPr>
        <p:blipFill>
          <a:blip r:embed="rId2"/>
          <a:stretch>
            <a:fillRect/>
          </a:stretch>
        </p:blipFill>
        <p:spPr>
          <a:xfrm>
            <a:off x="314325" y="214013"/>
            <a:ext cx="3848100" cy="6643987"/>
          </a:xfrm>
          <a:prstGeom prst="rect">
            <a:avLst/>
          </a:prstGeom>
        </p:spPr>
      </p:pic>
      <p:grpSp>
        <p:nvGrpSpPr>
          <p:cNvPr id="12" name="Group 11">
            <a:extLst>
              <a:ext uri="{FF2B5EF4-FFF2-40B4-BE49-F238E27FC236}">
                <a16:creationId xmlns:a16="http://schemas.microsoft.com/office/drawing/2014/main" id="{E229DB36-F918-6BD5-A1EB-F61C3FF4E8B0}"/>
              </a:ext>
            </a:extLst>
          </p:cNvPr>
          <p:cNvGrpSpPr/>
          <p:nvPr/>
        </p:nvGrpSpPr>
        <p:grpSpPr>
          <a:xfrm>
            <a:off x="2544195" y="856425"/>
            <a:ext cx="1065960" cy="951120"/>
            <a:chOff x="2544195" y="856425"/>
            <a:chExt cx="1065960" cy="951120"/>
          </a:xfrm>
        </p:grpSpPr>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6BD85A6D-E3DF-76A2-74ED-29DE62FCFF95}"/>
                    </a:ext>
                  </a:extLst>
                </p14:cNvPr>
                <p14:cNvContentPartPr/>
                <p14:nvPr/>
              </p14:nvContentPartPr>
              <p14:xfrm>
                <a:off x="2609715" y="856425"/>
                <a:ext cx="780840" cy="951120"/>
              </p14:xfrm>
            </p:contentPart>
          </mc:Choice>
          <mc:Fallback>
            <p:pic>
              <p:nvPicPr>
                <p:cNvPr id="10" name="Ink 9">
                  <a:extLst>
                    <a:ext uri="{FF2B5EF4-FFF2-40B4-BE49-F238E27FC236}">
                      <a16:creationId xmlns:a16="http://schemas.microsoft.com/office/drawing/2014/main" id="{6BD85A6D-E3DF-76A2-74ED-29DE62FCFF95}"/>
                    </a:ext>
                  </a:extLst>
                </p:cNvPr>
                <p:cNvPicPr/>
                <p:nvPr/>
              </p:nvPicPr>
              <p:blipFill>
                <a:blip r:embed="rId4"/>
                <a:stretch>
                  <a:fillRect/>
                </a:stretch>
              </p:blipFill>
              <p:spPr>
                <a:xfrm>
                  <a:off x="2603595" y="850305"/>
                  <a:ext cx="793080" cy="963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6F7BED2F-2446-8284-093D-90959C0C41D5}"/>
                    </a:ext>
                  </a:extLst>
                </p14:cNvPr>
                <p14:cNvContentPartPr/>
                <p14:nvPr/>
              </p14:nvContentPartPr>
              <p14:xfrm>
                <a:off x="2544195" y="923745"/>
                <a:ext cx="1065960" cy="813960"/>
              </p14:xfrm>
            </p:contentPart>
          </mc:Choice>
          <mc:Fallback>
            <p:pic>
              <p:nvPicPr>
                <p:cNvPr id="11" name="Ink 10">
                  <a:extLst>
                    <a:ext uri="{FF2B5EF4-FFF2-40B4-BE49-F238E27FC236}">
                      <a16:creationId xmlns:a16="http://schemas.microsoft.com/office/drawing/2014/main" id="{6F7BED2F-2446-8284-093D-90959C0C41D5}"/>
                    </a:ext>
                  </a:extLst>
                </p:cNvPr>
                <p:cNvPicPr/>
                <p:nvPr/>
              </p:nvPicPr>
              <p:blipFill>
                <a:blip r:embed="rId6"/>
                <a:stretch>
                  <a:fillRect/>
                </a:stretch>
              </p:blipFill>
              <p:spPr>
                <a:xfrm>
                  <a:off x="2538075" y="917625"/>
                  <a:ext cx="1078200" cy="826200"/>
                </a:xfrm>
                <a:prstGeom prst="rect">
                  <a:avLst/>
                </a:prstGeom>
              </p:spPr>
            </p:pic>
          </mc:Fallback>
        </mc:AlternateContent>
      </p:grpSp>
      <p:sp>
        <p:nvSpPr>
          <p:cNvPr id="13" name="TextBox 12">
            <a:extLst>
              <a:ext uri="{FF2B5EF4-FFF2-40B4-BE49-F238E27FC236}">
                <a16:creationId xmlns:a16="http://schemas.microsoft.com/office/drawing/2014/main" id="{3D2AC39D-0150-6EAF-823B-9016EE723A0C}"/>
              </a:ext>
            </a:extLst>
          </p:cNvPr>
          <p:cNvSpPr txBox="1"/>
          <p:nvPr/>
        </p:nvSpPr>
        <p:spPr>
          <a:xfrm>
            <a:off x="4409002" y="679572"/>
            <a:ext cx="4129657" cy="4524315"/>
          </a:xfrm>
          <a:prstGeom prst="rect">
            <a:avLst/>
          </a:prstGeom>
          <a:noFill/>
        </p:spPr>
        <p:txBody>
          <a:bodyPr wrap="none" rtlCol="0">
            <a:spAutoFit/>
          </a:bodyPr>
          <a:lstStyle/>
          <a:p>
            <a:endParaRPr lang="en-US" sz="2400" dirty="0"/>
          </a:p>
          <a:p>
            <a:r>
              <a:rPr lang="en-US" sz="2400" dirty="0"/>
              <a:t>Setbacks 43’, 31’ &amp; 27’       </a:t>
            </a:r>
          </a:p>
          <a:p>
            <a:endParaRPr lang="en-US" sz="2400" dirty="0"/>
          </a:p>
          <a:p>
            <a:r>
              <a:rPr lang="en-US" sz="2400" dirty="0"/>
              <a:t>10’ Building Separation</a:t>
            </a:r>
          </a:p>
          <a:p>
            <a:endParaRPr lang="en-US" sz="2400" dirty="0"/>
          </a:p>
          <a:p>
            <a:r>
              <a:rPr lang="en-US" sz="2400" dirty="0"/>
              <a:t>Lot Coverage ~ 17%</a:t>
            </a:r>
          </a:p>
          <a:p>
            <a:endParaRPr lang="en-US" sz="2400" dirty="0"/>
          </a:p>
          <a:p>
            <a:endParaRPr lang="en-US" sz="2400" dirty="0"/>
          </a:p>
          <a:p>
            <a:endParaRPr lang="en-US" sz="2400" dirty="0"/>
          </a:p>
          <a:p>
            <a:endParaRPr lang="en-US" sz="2400" dirty="0"/>
          </a:p>
          <a:p>
            <a:r>
              <a:rPr lang="en-US" sz="2400" dirty="0"/>
              <a:t> </a:t>
            </a:r>
          </a:p>
          <a:p>
            <a:endParaRPr lang="en-US" sz="2400" dirty="0"/>
          </a:p>
        </p:txBody>
      </p:sp>
      <p:sp>
        <p:nvSpPr>
          <p:cNvPr id="16" name="Rectangle 15">
            <a:extLst>
              <a:ext uri="{FF2B5EF4-FFF2-40B4-BE49-F238E27FC236}">
                <a16:creationId xmlns:a16="http://schemas.microsoft.com/office/drawing/2014/main" id="{832C5F8E-B586-CD92-CDA7-7A24388224AE}"/>
              </a:ext>
            </a:extLst>
          </p:cNvPr>
          <p:cNvSpPr/>
          <p:nvPr/>
        </p:nvSpPr>
        <p:spPr>
          <a:xfrm>
            <a:off x="1758592" y="4257676"/>
            <a:ext cx="1117958" cy="1285874"/>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583D23C4-8EBE-693A-1E32-EE2FFD0F4C88}"/>
              </a:ext>
            </a:extLst>
          </p:cNvPr>
          <p:cNvCxnSpPr>
            <a:endCxn id="16" idx="1"/>
          </p:cNvCxnSpPr>
          <p:nvPr/>
        </p:nvCxnSpPr>
        <p:spPr>
          <a:xfrm>
            <a:off x="742950" y="4867275"/>
            <a:ext cx="101564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8DA30B6-A715-BAA4-FF1D-57F1930DFB28}"/>
              </a:ext>
            </a:extLst>
          </p:cNvPr>
          <p:cNvSpPr txBox="1"/>
          <p:nvPr/>
        </p:nvSpPr>
        <p:spPr>
          <a:xfrm>
            <a:off x="1048284" y="4497943"/>
            <a:ext cx="587020" cy="369332"/>
          </a:xfrm>
          <a:prstGeom prst="rect">
            <a:avLst/>
          </a:prstGeom>
          <a:noFill/>
        </p:spPr>
        <p:txBody>
          <a:bodyPr wrap="none" rtlCol="0">
            <a:spAutoFit/>
          </a:bodyPr>
          <a:lstStyle/>
          <a:p>
            <a:r>
              <a:rPr lang="en-US" b="1" dirty="0"/>
              <a:t>43 ‘</a:t>
            </a:r>
          </a:p>
        </p:txBody>
      </p:sp>
      <p:cxnSp>
        <p:nvCxnSpPr>
          <p:cNvPr id="7" name="Straight Connector 6">
            <a:extLst>
              <a:ext uri="{FF2B5EF4-FFF2-40B4-BE49-F238E27FC236}">
                <a16:creationId xmlns:a16="http://schemas.microsoft.com/office/drawing/2014/main" id="{3BF235CD-7289-387B-8FF3-396F2B2CE278}"/>
              </a:ext>
            </a:extLst>
          </p:cNvPr>
          <p:cNvCxnSpPr/>
          <p:nvPr/>
        </p:nvCxnSpPr>
        <p:spPr>
          <a:xfrm>
            <a:off x="2317571" y="5543550"/>
            <a:ext cx="7024" cy="8763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D3BA04E-229E-1095-254B-75BA514433E9}"/>
              </a:ext>
            </a:extLst>
          </p:cNvPr>
          <p:cNvSpPr txBox="1"/>
          <p:nvPr/>
        </p:nvSpPr>
        <p:spPr>
          <a:xfrm>
            <a:off x="2324595" y="5781368"/>
            <a:ext cx="572593" cy="369332"/>
          </a:xfrm>
          <a:prstGeom prst="rect">
            <a:avLst/>
          </a:prstGeom>
          <a:noFill/>
        </p:spPr>
        <p:txBody>
          <a:bodyPr wrap="none" rtlCol="0">
            <a:spAutoFit/>
          </a:bodyPr>
          <a:lstStyle/>
          <a:p>
            <a:r>
              <a:rPr lang="en-US" b="1" dirty="0"/>
              <a:t>31 ‘</a:t>
            </a:r>
          </a:p>
        </p:txBody>
      </p:sp>
      <p:sp>
        <p:nvSpPr>
          <p:cNvPr id="14" name="TextBox 13">
            <a:extLst>
              <a:ext uri="{FF2B5EF4-FFF2-40B4-BE49-F238E27FC236}">
                <a16:creationId xmlns:a16="http://schemas.microsoft.com/office/drawing/2014/main" id="{8A64031C-CE62-B7EC-AF2B-FF626024EF2C}"/>
              </a:ext>
            </a:extLst>
          </p:cNvPr>
          <p:cNvSpPr txBox="1"/>
          <p:nvPr/>
        </p:nvSpPr>
        <p:spPr>
          <a:xfrm>
            <a:off x="3123127" y="4497943"/>
            <a:ext cx="572593" cy="369332"/>
          </a:xfrm>
          <a:prstGeom prst="rect">
            <a:avLst/>
          </a:prstGeom>
          <a:noFill/>
        </p:spPr>
        <p:txBody>
          <a:bodyPr wrap="none" rtlCol="0">
            <a:spAutoFit/>
          </a:bodyPr>
          <a:lstStyle/>
          <a:p>
            <a:r>
              <a:rPr lang="en-US" b="1" dirty="0"/>
              <a:t>27 ‘</a:t>
            </a:r>
          </a:p>
        </p:txBody>
      </p:sp>
      <p:cxnSp>
        <p:nvCxnSpPr>
          <p:cNvPr id="15" name="Straight Connector 14">
            <a:extLst>
              <a:ext uri="{FF2B5EF4-FFF2-40B4-BE49-F238E27FC236}">
                <a16:creationId xmlns:a16="http://schemas.microsoft.com/office/drawing/2014/main" id="{0451C4B2-E2D5-A69F-9BB4-754A750A3689}"/>
              </a:ext>
            </a:extLst>
          </p:cNvPr>
          <p:cNvCxnSpPr>
            <a:cxnSpLocks/>
          </p:cNvCxnSpPr>
          <p:nvPr/>
        </p:nvCxnSpPr>
        <p:spPr>
          <a:xfrm>
            <a:off x="2908816" y="4863005"/>
            <a:ext cx="80133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92149C9-402D-CEBC-1343-EC5B65C4A1E5}"/>
              </a:ext>
            </a:extLst>
          </p:cNvPr>
          <p:cNvSpPr txBox="1"/>
          <p:nvPr/>
        </p:nvSpPr>
        <p:spPr>
          <a:xfrm>
            <a:off x="2808143" y="3888344"/>
            <a:ext cx="572593" cy="369332"/>
          </a:xfrm>
          <a:prstGeom prst="rect">
            <a:avLst/>
          </a:prstGeom>
          <a:noFill/>
        </p:spPr>
        <p:txBody>
          <a:bodyPr wrap="none" rtlCol="0">
            <a:spAutoFit/>
          </a:bodyPr>
          <a:lstStyle/>
          <a:p>
            <a:r>
              <a:rPr lang="en-US" b="1" dirty="0"/>
              <a:t>10 ‘</a:t>
            </a:r>
          </a:p>
        </p:txBody>
      </p:sp>
      <p:cxnSp>
        <p:nvCxnSpPr>
          <p:cNvPr id="19" name="Straight Connector 18">
            <a:extLst>
              <a:ext uri="{FF2B5EF4-FFF2-40B4-BE49-F238E27FC236}">
                <a16:creationId xmlns:a16="http://schemas.microsoft.com/office/drawing/2014/main" id="{85DA2006-628D-371D-F8B1-03B6D9FB7B15}"/>
              </a:ext>
            </a:extLst>
          </p:cNvPr>
          <p:cNvCxnSpPr>
            <a:cxnSpLocks/>
          </p:cNvCxnSpPr>
          <p:nvPr/>
        </p:nvCxnSpPr>
        <p:spPr>
          <a:xfrm>
            <a:off x="2812436" y="3983463"/>
            <a:ext cx="0" cy="250928"/>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487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6A8F61-3FE0-4499-9D74-D8DA5DD8F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05327A-3F11-4B74-87F2-F91762B92A4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ECBB7AC-E012-4960-B083-33C7C7C0C8C8}">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Ion</Template>
  <TotalTime>2549</TotalTime>
  <Words>1022</Words>
  <Application>Microsoft Office PowerPoint</Application>
  <PresentationFormat>Widescreen</PresentationFormat>
  <Paragraphs>178</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Tahoma</vt:lpstr>
      <vt:lpstr>Times New Roman</vt:lpstr>
      <vt:lpstr>Wingdings 3</vt:lpstr>
      <vt:lpstr>Ion</vt:lpstr>
      <vt:lpstr>Use Permit 23-005 Cervantes</vt:lpstr>
      <vt:lpstr>UP 23-005 Cervantes</vt:lpstr>
      <vt:lpstr>UP 23-005 Cervantes</vt:lpstr>
      <vt:lpstr>UP 23-005 Cervantes</vt:lpstr>
      <vt:lpstr>UP 23-005 Cervantes</vt:lpstr>
      <vt:lpstr>UP 23-005 Cervantes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Permit 23-005 Cervantes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Permit 23-005 Cervantes</dc:title>
  <dc:creator>Brent Calloway</dc:creator>
  <cp:lastModifiedBy>Brent Calloway</cp:lastModifiedBy>
  <cp:revision>1</cp:revision>
  <dcterms:created xsi:type="dcterms:W3CDTF">2023-09-19T21:33:13Z</dcterms:created>
  <dcterms:modified xsi:type="dcterms:W3CDTF">2023-09-21T16:03:12Z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