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Masters/slideMaster1.xml" ContentType="application/vnd.openxmlformats-officedocument.presentationml.slideMaster+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notesSlides/notesSlide1.xml" ContentType="application/vnd.openxmlformats-officedocument.presentationml.notesSlide+xml"/>
  <Override PartName="/ppt/notesSlides/notesSlide4.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Masters/notesMaster1.xml" ContentType="application/vnd.openxmlformats-officedocument.presentationml.notesMaster+xml"/>
  <Override PartName="/ppt/theme/theme1.xml" ContentType="application/vnd.openxmlformats-officedocument.theme+xml"/>
  <Override PartName="/ppt/theme/theme2.xml" ContentType="application/vnd.openxmlformats-officedocument.theme+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docProps/core.xml" ContentType="application/vnd.openxmlformats-package.core-properties+xml"/>
  <Override PartName="/docProps/app.xml" ContentType="application/vnd.openxmlformats-officedocument.extended-properties+xml"/>
  <Override PartName="/customXml/itemProps1.xml" ContentType="application/vnd.openxmlformats-officedocument.customXmlProperties+xml"/>
  <Override PartName="/customXml/itemProps2.xml" ContentType="application/vnd.openxmlformats-officedocument.customXml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0"/>
  </p:notesMasterIdLst>
  <p:sldIdLst>
    <p:sldId id="256" r:id="rId2"/>
    <p:sldId id="259" r:id="rId3"/>
    <p:sldId id="260" r:id="rId4"/>
    <p:sldId id="261" r:id="rId5"/>
    <p:sldId id="274" r:id="rId6"/>
    <p:sldId id="257" r:id="rId7"/>
    <p:sldId id="258" r:id="rId8"/>
    <p:sldId id="264" r:id="rId9"/>
    <p:sldId id="265" r:id="rId10"/>
    <p:sldId id="266" r:id="rId11"/>
    <p:sldId id="262" r:id="rId12"/>
    <p:sldId id="272" r:id="rId13"/>
    <p:sldId id="271" r:id="rId14"/>
    <p:sldId id="263" r:id="rId15"/>
    <p:sldId id="267" r:id="rId16"/>
    <p:sldId id="268" r:id="rId17"/>
    <p:sldId id="269" r:id="rId18"/>
    <p:sldId id="270" r:id="rId1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980" autoAdjust="0"/>
    <p:restoredTop sz="80964" autoAdjust="0"/>
  </p:normalViewPr>
  <p:slideViewPr>
    <p:cSldViewPr snapToGrid="0">
      <p:cViewPr varScale="1">
        <p:scale>
          <a:sx n="92" d="100"/>
          <a:sy n="92" d="100"/>
        </p:scale>
        <p:origin x="1200" y="90"/>
      </p:cViewPr>
      <p:guideLst/>
    </p:cSldViewPr>
  </p:slideViewPr>
  <p:notesTextViewPr>
    <p:cViewPr>
      <p:scale>
        <a:sx n="125" d="100"/>
        <a:sy n="125"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customXml" Target="../customXml/item2.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customXml" Target="../customXml/item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C31FC94-ED6D-457B-93E4-5E64470FA818}" type="datetimeFigureOut">
              <a:rPr lang="en-US" smtClean="0"/>
              <a:t>2/14/2023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C0B1FB9-3B11-4F0B-A88C-827EDCD1F8A9}" type="slidenum">
              <a:rPr lang="en-US" smtClean="0"/>
              <a:t>‹#›</a:t>
            </a:fld>
            <a:endParaRPr lang="en-US"/>
          </a:p>
        </p:txBody>
      </p:sp>
    </p:spTree>
    <p:extLst>
      <p:ext uri="{BB962C8B-B14F-4D97-AF65-F5344CB8AC3E}">
        <p14:creationId xmlns:p14="http://schemas.microsoft.com/office/powerpoint/2010/main" val="159836775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C0B1FB9-3B11-4F0B-A88C-827EDCD1F8A9}" type="slidenum">
              <a:rPr lang="en-US" smtClean="0"/>
              <a:t>4</a:t>
            </a:fld>
            <a:endParaRPr lang="en-US"/>
          </a:p>
        </p:txBody>
      </p:sp>
    </p:spTree>
    <p:extLst>
      <p:ext uri="{BB962C8B-B14F-4D97-AF65-F5344CB8AC3E}">
        <p14:creationId xmlns:p14="http://schemas.microsoft.com/office/powerpoint/2010/main" val="228481390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lowest point of natural grade for the garage is an elevation of approximately 977’ (see Figure 2 above). The finished foundation elevation is approximately 982.2’, or a difference of approximately 5’6” from “natural” grade. The height of the proposed garage is 29’3”. If the height is calculated from the elevation of 977’, then the final structure height is 29’3” + 5’6” = 34’9”. Calculating the height in this manner may or may not be the intention of Section 04.110.A. and is based on an interpretation that the original grade constitutes the “natural” grade. In a typical building permit plan check, the original grade is not normally determined in order to calculate height, but rather the grade represented in the plan set is used. The concept of a “natural” grade makes more sense when evaluating a structure on a steep slope, such as is depicted in Figure 3 below (which is adopted in the MCGP LUE  as Figure 11). If the finished grade is used, which is 2.2’ (or 2’2”) lower than the finished foundation elevation as described under the Project Description, then the height of the proposed structure is 29’3” + 2’2” = 31’5”. Regardless, whether the finished grade or original/natural grade is used to calculate the height, the proposed structure exceeds the 20’ permitted outright for accessory structures, triggering a use permit for approval, and complies with the 35’ height limit for residential structures</a:t>
            </a:r>
          </a:p>
        </p:txBody>
      </p:sp>
      <p:sp>
        <p:nvSpPr>
          <p:cNvPr id="4" name="Slide Number Placeholder 3"/>
          <p:cNvSpPr>
            <a:spLocks noGrp="1"/>
          </p:cNvSpPr>
          <p:nvPr>
            <p:ph type="sldNum" sz="quarter" idx="5"/>
          </p:nvPr>
        </p:nvSpPr>
        <p:spPr/>
        <p:txBody>
          <a:bodyPr/>
          <a:lstStyle/>
          <a:p>
            <a:fld id="{7C0B1FB9-3B11-4F0B-A88C-827EDCD1F8A9}" type="slidenum">
              <a:rPr lang="en-US" smtClean="0"/>
              <a:t>6</a:t>
            </a:fld>
            <a:endParaRPr lang="en-US"/>
          </a:p>
        </p:txBody>
      </p:sp>
    </p:spTree>
    <p:extLst>
      <p:ext uri="{BB962C8B-B14F-4D97-AF65-F5344CB8AC3E}">
        <p14:creationId xmlns:p14="http://schemas.microsoft.com/office/powerpoint/2010/main" val="280232082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D. The business shall produce no evidence of its existence in the external appearance of the dwelling or premises, or in the creating of noise, odors, smoke or other nuisances to a greater degree than that normal for the neighborhood (i.e., no delivery trucks); </a:t>
            </a:r>
          </a:p>
          <a:p>
            <a:pPr algn="just"/>
            <a:r>
              <a:rPr lang="en-US" dirty="0"/>
              <a:t>E. The business shall not generate pedestrian, vehicular traffic, or parking needs beyond that normal in the neighborhood in which located;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G. The business shall involve no equipment other than that customarily used in dwellings; and </a:t>
            </a:r>
          </a:p>
          <a:p>
            <a:endParaRPr lang="en-US" dirty="0"/>
          </a:p>
        </p:txBody>
      </p:sp>
      <p:sp>
        <p:nvSpPr>
          <p:cNvPr id="4" name="Slide Number Placeholder 3"/>
          <p:cNvSpPr>
            <a:spLocks noGrp="1"/>
          </p:cNvSpPr>
          <p:nvPr>
            <p:ph type="sldNum" sz="quarter" idx="5"/>
          </p:nvPr>
        </p:nvSpPr>
        <p:spPr/>
        <p:txBody>
          <a:bodyPr/>
          <a:lstStyle/>
          <a:p>
            <a:fld id="{7C0B1FB9-3B11-4F0B-A88C-827EDCD1F8A9}" type="slidenum">
              <a:rPr lang="en-US" smtClean="0"/>
              <a:t>11</a:t>
            </a:fld>
            <a:endParaRPr lang="en-US"/>
          </a:p>
        </p:txBody>
      </p:sp>
    </p:spTree>
    <p:extLst>
      <p:ext uri="{BB962C8B-B14F-4D97-AF65-F5344CB8AC3E}">
        <p14:creationId xmlns:p14="http://schemas.microsoft.com/office/powerpoint/2010/main" val="403897228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C0B1FB9-3B11-4F0B-A88C-827EDCD1F8A9}" type="slidenum">
              <a:rPr lang="en-US" smtClean="0"/>
              <a:t>16</a:t>
            </a:fld>
            <a:endParaRPr lang="en-US"/>
          </a:p>
        </p:txBody>
      </p:sp>
    </p:spTree>
    <p:extLst>
      <p:ext uri="{BB962C8B-B14F-4D97-AF65-F5344CB8AC3E}">
        <p14:creationId xmlns:p14="http://schemas.microsoft.com/office/powerpoint/2010/main" val="391028816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6C4D5B-1B58-3016-7BBC-A5390655B297}"/>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7C93FD41-9A8D-8DC6-A0BC-1ABB73DE995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2818C438-CA7A-1BC2-5F4E-5FFFDDE8E64B}"/>
              </a:ext>
            </a:extLst>
          </p:cNvPr>
          <p:cNvSpPr>
            <a:spLocks noGrp="1"/>
          </p:cNvSpPr>
          <p:nvPr>
            <p:ph type="dt" sz="half" idx="10"/>
          </p:nvPr>
        </p:nvSpPr>
        <p:spPr/>
        <p:txBody>
          <a:bodyPr/>
          <a:lstStyle/>
          <a:p>
            <a:fld id="{AE1CF1C8-A18E-4151-A211-1AB156C31198}" type="datetimeFigureOut">
              <a:rPr lang="en-US" smtClean="0"/>
              <a:t>2/14/2023</a:t>
            </a:fld>
            <a:endParaRPr lang="en-US"/>
          </a:p>
        </p:txBody>
      </p:sp>
      <p:sp>
        <p:nvSpPr>
          <p:cNvPr id="5" name="Footer Placeholder 4">
            <a:extLst>
              <a:ext uri="{FF2B5EF4-FFF2-40B4-BE49-F238E27FC236}">
                <a16:creationId xmlns:a16="http://schemas.microsoft.com/office/drawing/2014/main" id="{96C553E5-6A72-0365-6513-1441D62E583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15133D7-3D3B-ABB8-C0D1-C6D59A1BF810}"/>
              </a:ext>
            </a:extLst>
          </p:cNvPr>
          <p:cNvSpPr>
            <a:spLocks noGrp="1"/>
          </p:cNvSpPr>
          <p:nvPr>
            <p:ph type="sldNum" sz="quarter" idx="12"/>
          </p:nvPr>
        </p:nvSpPr>
        <p:spPr/>
        <p:txBody>
          <a:bodyPr/>
          <a:lstStyle/>
          <a:p>
            <a:fld id="{10DCAA34-0AFF-4742-9F31-EF0F8872F968}" type="slidenum">
              <a:rPr lang="en-US" smtClean="0"/>
              <a:t>‹#›</a:t>
            </a:fld>
            <a:endParaRPr lang="en-US"/>
          </a:p>
        </p:txBody>
      </p:sp>
    </p:spTree>
    <p:extLst>
      <p:ext uri="{BB962C8B-B14F-4D97-AF65-F5344CB8AC3E}">
        <p14:creationId xmlns:p14="http://schemas.microsoft.com/office/powerpoint/2010/main" val="36254871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6A72E8-5C3A-3909-CFA1-5C7D0C0D9512}"/>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84275584-5B37-C5B2-C356-CB458EAA9286}"/>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C6B2A2D-E428-3162-BFDB-A09EC4DC8BCC}"/>
              </a:ext>
            </a:extLst>
          </p:cNvPr>
          <p:cNvSpPr>
            <a:spLocks noGrp="1"/>
          </p:cNvSpPr>
          <p:nvPr>
            <p:ph type="dt" sz="half" idx="10"/>
          </p:nvPr>
        </p:nvSpPr>
        <p:spPr/>
        <p:txBody>
          <a:bodyPr/>
          <a:lstStyle/>
          <a:p>
            <a:fld id="{AE1CF1C8-A18E-4151-A211-1AB156C31198}" type="datetimeFigureOut">
              <a:rPr lang="en-US" smtClean="0"/>
              <a:t>2/14/2023</a:t>
            </a:fld>
            <a:endParaRPr lang="en-US"/>
          </a:p>
        </p:txBody>
      </p:sp>
      <p:sp>
        <p:nvSpPr>
          <p:cNvPr id="5" name="Footer Placeholder 4">
            <a:extLst>
              <a:ext uri="{FF2B5EF4-FFF2-40B4-BE49-F238E27FC236}">
                <a16:creationId xmlns:a16="http://schemas.microsoft.com/office/drawing/2014/main" id="{A3A32AF0-445D-0EEE-A424-9DF65D6CC58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233469A-DCBE-0BDA-FCC5-C3BCA8D0AEB6}"/>
              </a:ext>
            </a:extLst>
          </p:cNvPr>
          <p:cNvSpPr>
            <a:spLocks noGrp="1"/>
          </p:cNvSpPr>
          <p:nvPr>
            <p:ph type="sldNum" sz="quarter" idx="12"/>
          </p:nvPr>
        </p:nvSpPr>
        <p:spPr/>
        <p:txBody>
          <a:bodyPr/>
          <a:lstStyle/>
          <a:p>
            <a:fld id="{10DCAA34-0AFF-4742-9F31-EF0F8872F968}" type="slidenum">
              <a:rPr lang="en-US" smtClean="0"/>
              <a:t>‹#›</a:t>
            </a:fld>
            <a:endParaRPr lang="en-US"/>
          </a:p>
        </p:txBody>
      </p:sp>
    </p:spTree>
    <p:extLst>
      <p:ext uri="{BB962C8B-B14F-4D97-AF65-F5344CB8AC3E}">
        <p14:creationId xmlns:p14="http://schemas.microsoft.com/office/powerpoint/2010/main" val="20371864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90805C6-6A6E-C089-C9E9-B3E8BA63BB0B}"/>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6A95E535-6A68-9412-6D7F-323014107400}"/>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D659327-EEA9-DDB0-33FD-9AD9B2E0CD0C}"/>
              </a:ext>
            </a:extLst>
          </p:cNvPr>
          <p:cNvSpPr>
            <a:spLocks noGrp="1"/>
          </p:cNvSpPr>
          <p:nvPr>
            <p:ph type="dt" sz="half" idx="10"/>
          </p:nvPr>
        </p:nvSpPr>
        <p:spPr/>
        <p:txBody>
          <a:bodyPr/>
          <a:lstStyle/>
          <a:p>
            <a:fld id="{AE1CF1C8-A18E-4151-A211-1AB156C31198}" type="datetimeFigureOut">
              <a:rPr lang="en-US" smtClean="0"/>
              <a:t>2/14/2023</a:t>
            </a:fld>
            <a:endParaRPr lang="en-US"/>
          </a:p>
        </p:txBody>
      </p:sp>
      <p:sp>
        <p:nvSpPr>
          <p:cNvPr id="5" name="Footer Placeholder 4">
            <a:extLst>
              <a:ext uri="{FF2B5EF4-FFF2-40B4-BE49-F238E27FC236}">
                <a16:creationId xmlns:a16="http://schemas.microsoft.com/office/drawing/2014/main" id="{9C5D2FA1-9DA3-3EF7-2288-4942A2A5CA6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2EC6624-F621-6A5C-BF68-CA26EF90E928}"/>
              </a:ext>
            </a:extLst>
          </p:cNvPr>
          <p:cNvSpPr>
            <a:spLocks noGrp="1"/>
          </p:cNvSpPr>
          <p:nvPr>
            <p:ph type="sldNum" sz="quarter" idx="12"/>
          </p:nvPr>
        </p:nvSpPr>
        <p:spPr/>
        <p:txBody>
          <a:bodyPr/>
          <a:lstStyle/>
          <a:p>
            <a:fld id="{10DCAA34-0AFF-4742-9F31-EF0F8872F968}" type="slidenum">
              <a:rPr lang="en-US" smtClean="0"/>
              <a:t>‹#›</a:t>
            </a:fld>
            <a:endParaRPr lang="en-US"/>
          </a:p>
        </p:txBody>
      </p:sp>
    </p:spTree>
    <p:extLst>
      <p:ext uri="{BB962C8B-B14F-4D97-AF65-F5344CB8AC3E}">
        <p14:creationId xmlns:p14="http://schemas.microsoft.com/office/powerpoint/2010/main" val="17524147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33CD02-0481-5D2D-80CE-568DAE1FC85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B632E49-F6AE-ECFE-6A10-4E900F9B6D8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0B90472-0562-1339-55A7-FB653393097C}"/>
              </a:ext>
            </a:extLst>
          </p:cNvPr>
          <p:cNvSpPr>
            <a:spLocks noGrp="1"/>
          </p:cNvSpPr>
          <p:nvPr>
            <p:ph type="dt" sz="half" idx="10"/>
          </p:nvPr>
        </p:nvSpPr>
        <p:spPr/>
        <p:txBody>
          <a:bodyPr/>
          <a:lstStyle/>
          <a:p>
            <a:fld id="{AE1CF1C8-A18E-4151-A211-1AB156C31198}" type="datetimeFigureOut">
              <a:rPr lang="en-US" smtClean="0"/>
              <a:t>2/14/2023</a:t>
            </a:fld>
            <a:endParaRPr lang="en-US"/>
          </a:p>
        </p:txBody>
      </p:sp>
      <p:sp>
        <p:nvSpPr>
          <p:cNvPr id="5" name="Footer Placeholder 4">
            <a:extLst>
              <a:ext uri="{FF2B5EF4-FFF2-40B4-BE49-F238E27FC236}">
                <a16:creationId xmlns:a16="http://schemas.microsoft.com/office/drawing/2014/main" id="{36ABD93D-7430-28EF-49DF-E6D7C37822F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BE6D13F-1507-C33D-5CAF-19D0D38B8F52}"/>
              </a:ext>
            </a:extLst>
          </p:cNvPr>
          <p:cNvSpPr>
            <a:spLocks noGrp="1"/>
          </p:cNvSpPr>
          <p:nvPr>
            <p:ph type="sldNum" sz="quarter" idx="12"/>
          </p:nvPr>
        </p:nvSpPr>
        <p:spPr/>
        <p:txBody>
          <a:bodyPr/>
          <a:lstStyle/>
          <a:p>
            <a:fld id="{10DCAA34-0AFF-4742-9F31-EF0F8872F968}" type="slidenum">
              <a:rPr lang="en-US" smtClean="0"/>
              <a:t>‹#›</a:t>
            </a:fld>
            <a:endParaRPr lang="en-US"/>
          </a:p>
        </p:txBody>
      </p:sp>
    </p:spTree>
    <p:extLst>
      <p:ext uri="{BB962C8B-B14F-4D97-AF65-F5344CB8AC3E}">
        <p14:creationId xmlns:p14="http://schemas.microsoft.com/office/powerpoint/2010/main" val="376607800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48CB6B-A737-A742-9417-55183D37BD5C}"/>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34887579-9DBA-29E9-3CD4-7602FD4BFC7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EB942E58-4FCF-C8EB-259E-ED6607A62DE2}"/>
              </a:ext>
            </a:extLst>
          </p:cNvPr>
          <p:cNvSpPr>
            <a:spLocks noGrp="1"/>
          </p:cNvSpPr>
          <p:nvPr>
            <p:ph type="dt" sz="half" idx="10"/>
          </p:nvPr>
        </p:nvSpPr>
        <p:spPr/>
        <p:txBody>
          <a:bodyPr/>
          <a:lstStyle/>
          <a:p>
            <a:fld id="{AE1CF1C8-A18E-4151-A211-1AB156C31198}" type="datetimeFigureOut">
              <a:rPr lang="en-US" smtClean="0"/>
              <a:t>2/14/2023</a:t>
            </a:fld>
            <a:endParaRPr lang="en-US"/>
          </a:p>
        </p:txBody>
      </p:sp>
      <p:sp>
        <p:nvSpPr>
          <p:cNvPr id="5" name="Footer Placeholder 4">
            <a:extLst>
              <a:ext uri="{FF2B5EF4-FFF2-40B4-BE49-F238E27FC236}">
                <a16:creationId xmlns:a16="http://schemas.microsoft.com/office/drawing/2014/main" id="{5F0D39F2-2398-BA6C-B922-EBF77EF7F6C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F676D5C-8D44-2E0E-20D7-47F7AEF139B8}"/>
              </a:ext>
            </a:extLst>
          </p:cNvPr>
          <p:cNvSpPr>
            <a:spLocks noGrp="1"/>
          </p:cNvSpPr>
          <p:nvPr>
            <p:ph type="sldNum" sz="quarter" idx="12"/>
          </p:nvPr>
        </p:nvSpPr>
        <p:spPr/>
        <p:txBody>
          <a:bodyPr/>
          <a:lstStyle/>
          <a:p>
            <a:fld id="{10DCAA34-0AFF-4742-9F31-EF0F8872F968}" type="slidenum">
              <a:rPr lang="en-US" smtClean="0"/>
              <a:t>‹#›</a:t>
            </a:fld>
            <a:endParaRPr lang="en-US"/>
          </a:p>
        </p:txBody>
      </p:sp>
    </p:spTree>
    <p:extLst>
      <p:ext uri="{BB962C8B-B14F-4D97-AF65-F5344CB8AC3E}">
        <p14:creationId xmlns:p14="http://schemas.microsoft.com/office/powerpoint/2010/main" val="256777813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E1215A-4A09-7A08-D975-B7D7FEC4143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3B84573-0E2C-BCC6-A54D-197C7F29B205}"/>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4EE24E38-E0D5-F5E8-6A85-211553B6DA8E}"/>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50820652-C772-2E80-98CD-857A61076F3D}"/>
              </a:ext>
            </a:extLst>
          </p:cNvPr>
          <p:cNvSpPr>
            <a:spLocks noGrp="1"/>
          </p:cNvSpPr>
          <p:nvPr>
            <p:ph type="dt" sz="half" idx="10"/>
          </p:nvPr>
        </p:nvSpPr>
        <p:spPr/>
        <p:txBody>
          <a:bodyPr/>
          <a:lstStyle/>
          <a:p>
            <a:fld id="{AE1CF1C8-A18E-4151-A211-1AB156C31198}" type="datetimeFigureOut">
              <a:rPr lang="en-US" smtClean="0"/>
              <a:t>2/14/2023</a:t>
            </a:fld>
            <a:endParaRPr lang="en-US"/>
          </a:p>
        </p:txBody>
      </p:sp>
      <p:sp>
        <p:nvSpPr>
          <p:cNvPr id="6" name="Footer Placeholder 5">
            <a:extLst>
              <a:ext uri="{FF2B5EF4-FFF2-40B4-BE49-F238E27FC236}">
                <a16:creationId xmlns:a16="http://schemas.microsoft.com/office/drawing/2014/main" id="{DD4E9793-5F67-C555-382F-A864F543DA7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BCCF638-18B9-4269-D725-D902A6835062}"/>
              </a:ext>
            </a:extLst>
          </p:cNvPr>
          <p:cNvSpPr>
            <a:spLocks noGrp="1"/>
          </p:cNvSpPr>
          <p:nvPr>
            <p:ph type="sldNum" sz="quarter" idx="12"/>
          </p:nvPr>
        </p:nvSpPr>
        <p:spPr/>
        <p:txBody>
          <a:bodyPr/>
          <a:lstStyle/>
          <a:p>
            <a:fld id="{10DCAA34-0AFF-4742-9F31-EF0F8872F968}" type="slidenum">
              <a:rPr lang="en-US" smtClean="0"/>
              <a:t>‹#›</a:t>
            </a:fld>
            <a:endParaRPr lang="en-US"/>
          </a:p>
        </p:txBody>
      </p:sp>
    </p:spTree>
    <p:extLst>
      <p:ext uri="{BB962C8B-B14F-4D97-AF65-F5344CB8AC3E}">
        <p14:creationId xmlns:p14="http://schemas.microsoft.com/office/powerpoint/2010/main" val="198209257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5B2377-1B2B-B073-597E-3FA9BF9340FC}"/>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D3517C51-4ABC-90B3-6F00-9E9F17F418E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1507F9A8-C0F0-0B25-594F-C92F2AB8BB56}"/>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37B948C9-2667-3026-2B28-9E7CBED0F1B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7ED49780-DBF4-8A99-5A23-9F506A16A621}"/>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4DAC1CAE-9A8A-ECFA-1292-86BCA98D202B}"/>
              </a:ext>
            </a:extLst>
          </p:cNvPr>
          <p:cNvSpPr>
            <a:spLocks noGrp="1"/>
          </p:cNvSpPr>
          <p:nvPr>
            <p:ph type="dt" sz="half" idx="10"/>
          </p:nvPr>
        </p:nvSpPr>
        <p:spPr/>
        <p:txBody>
          <a:bodyPr/>
          <a:lstStyle/>
          <a:p>
            <a:fld id="{AE1CF1C8-A18E-4151-A211-1AB156C31198}" type="datetimeFigureOut">
              <a:rPr lang="en-US" smtClean="0"/>
              <a:t>2/14/2023</a:t>
            </a:fld>
            <a:endParaRPr lang="en-US"/>
          </a:p>
        </p:txBody>
      </p:sp>
      <p:sp>
        <p:nvSpPr>
          <p:cNvPr id="8" name="Footer Placeholder 7">
            <a:extLst>
              <a:ext uri="{FF2B5EF4-FFF2-40B4-BE49-F238E27FC236}">
                <a16:creationId xmlns:a16="http://schemas.microsoft.com/office/drawing/2014/main" id="{9ADF3529-1356-CDDF-BCBA-0A2E169A2438}"/>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FE335EE3-3C53-D6DA-0260-F17098957C20}"/>
              </a:ext>
            </a:extLst>
          </p:cNvPr>
          <p:cNvSpPr>
            <a:spLocks noGrp="1"/>
          </p:cNvSpPr>
          <p:nvPr>
            <p:ph type="sldNum" sz="quarter" idx="12"/>
          </p:nvPr>
        </p:nvSpPr>
        <p:spPr/>
        <p:txBody>
          <a:bodyPr/>
          <a:lstStyle/>
          <a:p>
            <a:fld id="{10DCAA34-0AFF-4742-9F31-EF0F8872F968}" type="slidenum">
              <a:rPr lang="en-US" smtClean="0"/>
              <a:t>‹#›</a:t>
            </a:fld>
            <a:endParaRPr lang="en-US"/>
          </a:p>
        </p:txBody>
      </p:sp>
    </p:spTree>
    <p:extLst>
      <p:ext uri="{BB962C8B-B14F-4D97-AF65-F5344CB8AC3E}">
        <p14:creationId xmlns:p14="http://schemas.microsoft.com/office/powerpoint/2010/main" val="24337172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5C40E2-2AE0-0826-64B8-903F706D2B1F}"/>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946D5083-DA73-9277-DECB-4C43E259BD36}"/>
              </a:ext>
            </a:extLst>
          </p:cNvPr>
          <p:cNvSpPr>
            <a:spLocks noGrp="1"/>
          </p:cNvSpPr>
          <p:nvPr>
            <p:ph type="dt" sz="half" idx="10"/>
          </p:nvPr>
        </p:nvSpPr>
        <p:spPr/>
        <p:txBody>
          <a:bodyPr/>
          <a:lstStyle/>
          <a:p>
            <a:fld id="{AE1CF1C8-A18E-4151-A211-1AB156C31198}" type="datetimeFigureOut">
              <a:rPr lang="en-US" smtClean="0"/>
              <a:t>2/14/2023</a:t>
            </a:fld>
            <a:endParaRPr lang="en-US"/>
          </a:p>
        </p:txBody>
      </p:sp>
      <p:sp>
        <p:nvSpPr>
          <p:cNvPr id="4" name="Footer Placeholder 3">
            <a:extLst>
              <a:ext uri="{FF2B5EF4-FFF2-40B4-BE49-F238E27FC236}">
                <a16:creationId xmlns:a16="http://schemas.microsoft.com/office/drawing/2014/main" id="{494E5ED7-B1E4-74C0-8226-EE4F733CF31C}"/>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F572F038-0318-4041-0AED-75C96043EC2B}"/>
              </a:ext>
            </a:extLst>
          </p:cNvPr>
          <p:cNvSpPr>
            <a:spLocks noGrp="1"/>
          </p:cNvSpPr>
          <p:nvPr>
            <p:ph type="sldNum" sz="quarter" idx="12"/>
          </p:nvPr>
        </p:nvSpPr>
        <p:spPr/>
        <p:txBody>
          <a:bodyPr/>
          <a:lstStyle/>
          <a:p>
            <a:fld id="{10DCAA34-0AFF-4742-9F31-EF0F8872F968}" type="slidenum">
              <a:rPr lang="en-US" smtClean="0"/>
              <a:t>‹#›</a:t>
            </a:fld>
            <a:endParaRPr lang="en-US"/>
          </a:p>
        </p:txBody>
      </p:sp>
    </p:spTree>
    <p:extLst>
      <p:ext uri="{BB962C8B-B14F-4D97-AF65-F5344CB8AC3E}">
        <p14:creationId xmlns:p14="http://schemas.microsoft.com/office/powerpoint/2010/main" val="129698963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B67B041-4B36-812A-25B9-2989435AE1C1}"/>
              </a:ext>
            </a:extLst>
          </p:cNvPr>
          <p:cNvSpPr>
            <a:spLocks noGrp="1"/>
          </p:cNvSpPr>
          <p:nvPr>
            <p:ph type="dt" sz="half" idx="10"/>
          </p:nvPr>
        </p:nvSpPr>
        <p:spPr/>
        <p:txBody>
          <a:bodyPr/>
          <a:lstStyle/>
          <a:p>
            <a:fld id="{AE1CF1C8-A18E-4151-A211-1AB156C31198}" type="datetimeFigureOut">
              <a:rPr lang="en-US" smtClean="0"/>
              <a:t>2/14/2023</a:t>
            </a:fld>
            <a:endParaRPr lang="en-US"/>
          </a:p>
        </p:txBody>
      </p:sp>
      <p:sp>
        <p:nvSpPr>
          <p:cNvPr id="3" name="Footer Placeholder 2">
            <a:extLst>
              <a:ext uri="{FF2B5EF4-FFF2-40B4-BE49-F238E27FC236}">
                <a16:creationId xmlns:a16="http://schemas.microsoft.com/office/drawing/2014/main" id="{64B9E1BF-52AC-5228-841B-1D670363348D}"/>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EB9D5D9D-96A1-ACF1-4BF1-84F99D8D2BF8}"/>
              </a:ext>
            </a:extLst>
          </p:cNvPr>
          <p:cNvSpPr>
            <a:spLocks noGrp="1"/>
          </p:cNvSpPr>
          <p:nvPr>
            <p:ph type="sldNum" sz="quarter" idx="12"/>
          </p:nvPr>
        </p:nvSpPr>
        <p:spPr/>
        <p:txBody>
          <a:bodyPr/>
          <a:lstStyle/>
          <a:p>
            <a:fld id="{10DCAA34-0AFF-4742-9F31-EF0F8872F968}" type="slidenum">
              <a:rPr lang="en-US" smtClean="0"/>
              <a:t>‹#›</a:t>
            </a:fld>
            <a:endParaRPr lang="en-US"/>
          </a:p>
        </p:txBody>
      </p:sp>
    </p:spTree>
    <p:extLst>
      <p:ext uri="{BB962C8B-B14F-4D97-AF65-F5344CB8AC3E}">
        <p14:creationId xmlns:p14="http://schemas.microsoft.com/office/powerpoint/2010/main" val="312662112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CF4DFA-DCF4-35C2-4087-F416506A25E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A69677B2-0BFE-464F-6E55-61754AD26CE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F3020F26-0B2C-EC29-92EC-9B7DF4C4911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614C671-A36C-562B-3366-665EFAAA5D8F}"/>
              </a:ext>
            </a:extLst>
          </p:cNvPr>
          <p:cNvSpPr>
            <a:spLocks noGrp="1"/>
          </p:cNvSpPr>
          <p:nvPr>
            <p:ph type="dt" sz="half" idx="10"/>
          </p:nvPr>
        </p:nvSpPr>
        <p:spPr/>
        <p:txBody>
          <a:bodyPr/>
          <a:lstStyle/>
          <a:p>
            <a:fld id="{AE1CF1C8-A18E-4151-A211-1AB156C31198}" type="datetimeFigureOut">
              <a:rPr lang="en-US" smtClean="0"/>
              <a:t>2/14/2023</a:t>
            </a:fld>
            <a:endParaRPr lang="en-US"/>
          </a:p>
        </p:txBody>
      </p:sp>
      <p:sp>
        <p:nvSpPr>
          <p:cNvPr id="6" name="Footer Placeholder 5">
            <a:extLst>
              <a:ext uri="{FF2B5EF4-FFF2-40B4-BE49-F238E27FC236}">
                <a16:creationId xmlns:a16="http://schemas.microsoft.com/office/drawing/2014/main" id="{F62C28F3-1521-39C3-CACD-FE47FD9548C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901E6B2-2061-CD42-7BA1-5CB0189D3EF9}"/>
              </a:ext>
            </a:extLst>
          </p:cNvPr>
          <p:cNvSpPr>
            <a:spLocks noGrp="1"/>
          </p:cNvSpPr>
          <p:nvPr>
            <p:ph type="sldNum" sz="quarter" idx="12"/>
          </p:nvPr>
        </p:nvSpPr>
        <p:spPr/>
        <p:txBody>
          <a:bodyPr/>
          <a:lstStyle/>
          <a:p>
            <a:fld id="{10DCAA34-0AFF-4742-9F31-EF0F8872F968}" type="slidenum">
              <a:rPr lang="en-US" smtClean="0"/>
              <a:t>‹#›</a:t>
            </a:fld>
            <a:endParaRPr lang="en-US"/>
          </a:p>
        </p:txBody>
      </p:sp>
    </p:spTree>
    <p:extLst>
      <p:ext uri="{BB962C8B-B14F-4D97-AF65-F5344CB8AC3E}">
        <p14:creationId xmlns:p14="http://schemas.microsoft.com/office/powerpoint/2010/main" val="18800416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1040E2-A54A-1233-98AF-1E2A8D6873B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8CB1F486-343E-D08E-425C-1C727544D98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064BEC1B-28E4-9665-B35F-26CE21E9656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11536D5-7BD3-FC32-FA6E-3DD190F138D6}"/>
              </a:ext>
            </a:extLst>
          </p:cNvPr>
          <p:cNvSpPr>
            <a:spLocks noGrp="1"/>
          </p:cNvSpPr>
          <p:nvPr>
            <p:ph type="dt" sz="half" idx="10"/>
          </p:nvPr>
        </p:nvSpPr>
        <p:spPr/>
        <p:txBody>
          <a:bodyPr/>
          <a:lstStyle/>
          <a:p>
            <a:fld id="{AE1CF1C8-A18E-4151-A211-1AB156C31198}" type="datetimeFigureOut">
              <a:rPr lang="en-US" smtClean="0"/>
              <a:t>2/14/2023</a:t>
            </a:fld>
            <a:endParaRPr lang="en-US"/>
          </a:p>
        </p:txBody>
      </p:sp>
      <p:sp>
        <p:nvSpPr>
          <p:cNvPr id="6" name="Footer Placeholder 5">
            <a:extLst>
              <a:ext uri="{FF2B5EF4-FFF2-40B4-BE49-F238E27FC236}">
                <a16:creationId xmlns:a16="http://schemas.microsoft.com/office/drawing/2014/main" id="{83C662DD-BB8C-9EF8-C391-A399DEC501A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AA31305-1297-C14C-3272-F0FEBF2D48EC}"/>
              </a:ext>
            </a:extLst>
          </p:cNvPr>
          <p:cNvSpPr>
            <a:spLocks noGrp="1"/>
          </p:cNvSpPr>
          <p:nvPr>
            <p:ph type="sldNum" sz="quarter" idx="12"/>
          </p:nvPr>
        </p:nvSpPr>
        <p:spPr/>
        <p:txBody>
          <a:bodyPr/>
          <a:lstStyle/>
          <a:p>
            <a:fld id="{10DCAA34-0AFF-4742-9F31-EF0F8872F968}" type="slidenum">
              <a:rPr lang="en-US" smtClean="0"/>
              <a:t>‹#›</a:t>
            </a:fld>
            <a:endParaRPr lang="en-US"/>
          </a:p>
        </p:txBody>
      </p:sp>
    </p:spTree>
    <p:extLst>
      <p:ext uri="{BB962C8B-B14F-4D97-AF65-F5344CB8AC3E}">
        <p14:creationId xmlns:p14="http://schemas.microsoft.com/office/powerpoint/2010/main" val="359391910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8AD6CE7-F644-E48A-CDC0-C3829D92AD8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C9A8FD75-2FE9-8A6C-B677-0A77FFEDAD3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EA2E224-A329-B5DC-14D6-F7AC7E414B5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E1CF1C8-A18E-4151-A211-1AB156C31198}" type="datetimeFigureOut">
              <a:rPr lang="en-US" smtClean="0"/>
              <a:t>2/14/2023</a:t>
            </a:fld>
            <a:endParaRPr lang="en-US"/>
          </a:p>
        </p:txBody>
      </p:sp>
      <p:sp>
        <p:nvSpPr>
          <p:cNvPr id="5" name="Footer Placeholder 4">
            <a:extLst>
              <a:ext uri="{FF2B5EF4-FFF2-40B4-BE49-F238E27FC236}">
                <a16:creationId xmlns:a16="http://schemas.microsoft.com/office/drawing/2014/main" id="{5D2A0204-D536-75B1-16FB-7BED4DB0CB3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1BE2FE87-42A0-9430-36B6-8CF4D3DCE37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0DCAA34-0AFF-4742-9F31-EF0F8872F968}" type="slidenum">
              <a:rPr lang="en-US" smtClean="0"/>
              <a:t>‹#›</a:t>
            </a:fld>
            <a:endParaRPr lang="en-US"/>
          </a:p>
        </p:txBody>
      </p:sp>
    </p:spTree>
    <p:extLst>
      <p:ext uri="{BB962C8B-B14F-4D97-AF65-F5344CB8AC3E}">
        <p14:creationId xmlns:p14="http://schemas.microsoft.com/office/powerpoint/2010/main" val="350321026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7.xml"/><Relationship Id="rId4" Type="http://schemas.openxmlformats.org/officeDocument/2006/relationships/image" Target="../media/image15.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emf"/><Relationship Id="rId1" Type="http://schemas.openxmlformats.org/officeDocument/2006/relationships/slideLayout" Target="../slideLayouts/slideLayout7.xml"/><Relationship Id="rId6" Type="http://schemas.openxmlformats.org/officeDocument/2006/relationships/image" Target="../media/image6.emf"/><Relationship Id="rId5" Type="http://schemas.openxmlformats.org/officeDocument/2006/relationships/image" Target="../media/image5.emf"/><Relationship Id="rId4" Type="http://schemas.openxmlformats.org/officeDocument/2006/relationships/image" Target="../media/image4.emf"/></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10.jp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94D501-7F02-D5F5-8D57-0DE4B5BBB1B6}"/>
              </a:ext>
            </a:extLst>
          </p:cNvPr>
          <p:cNvSpPr>
            <a:spLocks noGrp="1"/>
          </p:cNvSpPr>
          <p:nvPr>
            <p:ph type="ctrTitle"/>
          </p:nvPr>
        </p:nvSpPr>
        <p:spPr/>
        <p:txBody>
          <a:bodyPr>
            <a:normAutofit fontScale="90000"/>
          </a:bodyPr>
          <a:lstStyle/>
          <a:p>
            <a:r>
              <a:rPr lang="en-US" dirty="0"/>
              <a:t>Use Permit 23-001/Sherer</a:t>
            </a:r>
            <a:br>
              <a:rPr lang="en-US" dirty="0"/>
            </a:br>
            <a:r>
              <a:rPr lang="en-US" dirty="0"/>
              <a:t>Expanded Home Occupation Permit 23-001</a:t>
            </a:r>
          </a:p>
        </p:txBody>
      </p:sp>
      <p:sp>
        <p:nvSpPr>
          <p:cNvPr id="3" name="Subtitle 2">
            <a:extLst>
              <a:ext uri="{FF2B5EF4-FFF2-40B4-BE49-F238E27FC236}">
                <a16:creationId xmlns:a16="http://schemas.microsoft.com/office/drawing/2014/main" id="{9100F469-B38D-2217-71DE-110FC3848806}"/>
              </a:ext>
            </a:extLst>
          </p:cNvPr>
          <p:cNvSpPr>
            <a:spLocks noGrp="1"/>
          </p:cNvSpPr>
          <p:nvPr>
            <p:ph type="subTitle" idx="1"/>
          </p:nvPr>
        </p:nvSpPr>
        <p:spPr/>
        <p:txBody>
          <a:bodyPr/>
          <a:lstStyle/>
          <a:p>
            <a:r>
              <a:rPr lang="en-US" dirty="0"/>
              <a:t>February 16, 2023</a:t>
            </a:r>
          </a:p>
          <a:p>
            <a:r>
              <a:rPr lang="en-US" dirty="0"/>
              <a:t>Mono County Planning Commission</a:t>
            </a:r>
          </a:p>
        </p:txBody>
      </p:sp>
    </p:spTree>
    <p:extLst>
      <p:ext uri="{BB962C8B-B14F-4D97-AF65-F5344CB8AC3E}">
        <p14:creationId xmlns:p14="http://schemas.microsoft.com/office/powerpoint/2010/main" val="365501272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 picture containing snow, sky, outdoor, nature&#10;&#10;Description automatically generated">
            <a:extLst>
              <a:ext uri="{FF2B5EF4-FFF2-40B4-BE49-F238E27FC236}">
                <a16:creationId xmlns:a16="http://schemas.microsoft.com/office/drawing/2014/main" id="{58318511-03BD-5940-E6E5-8E112999674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14675" y="923925"/>
            <a:ext cx="6096000" cy="4572000"/>
          </a:xfrm>
          <a:prstGeom prst="rect">
            <a:avLst/>
          </a:prstGeom>
        </p:spPr>
      </p:pic>
    </p:spTree>
    <p:extLst>
      <p:ext uri="{BB962C8B-B14F-4D97-AF65-F5344CB8AC3E}">
        <p14:creationId xmlns:p14="http://schemas.microsoft.com/office/powerpoint/2010/main" val="2009394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990936-F7C1-8A27-E45D-4520026BCB43}"/>
              </a:ext>
            </a:extLst>
          </p:cNvPr>
          <p:cNvSpPr>
            <a:spLocks noGrp="1"/>
          </p:cNvSpPr>
          <p:nvPr>
            <p:ph type="title"/>
          </p:nvPr>
        </p:nvSpPr>
        <p:spPr/>
        <p:txBody>
          <a:bodyPr/>
          <a:lstStyle/>
          <a:p>
            <a:r>
              <a:rPr lang="en-US" dirty="0"/>
              <a:t>Discussion – Expanded Home Occupation</a:t>
            </a:r>
          </a:p>
        </p:txBody>
      </p:sp>
      <p:sp>
        <p:nvSpPr>
          <p:cNvPr id="5" name="Content Placeholder 4">
            <a:extLst>
              <a:ext uri="{FF2B5EF4-FFF2-40B4-BE49-F238E27FC236}">
                <a16:creationId xmlns:a16="http://schemas.microsoft.com/office/drawing/2014/main" id="{1D722215-3265-B1D7-D0C2-53166354712D}"/>
              </a:ext>
            </a:extLst>
          </p:cNvPr>
          <p:cNvSpPr>
            <a:spLocks noGrp="1"/>
          </p:cNvSpPr>
          <p:nvPr>
            <p:ph idx="1"/>
          </p:nvPr>
        </p:nvSpPr>
        <p:spPr/>
        <p:txBody>
          <a:bodyPr/>
          <a:lstStyle/>
          <a:p>
            <a:r>
              <a:rPr lang="en-US" dirty="0"/>
              <a:t>Eastside Iron: emergency response.</a:t>
            </a:r>
          </a:p>
          <a:p>
            <a:r>
              <a:rPr lang="en-US" dirty="0"/>
              <a:t> Store equipment, preform basic or minor repairs.</a:t>
            </a:r>
          </a:p>
          <a:p>
            <a:r>
              <a:rPr lang="en-US" dirty="0"/>
              <a:t>Nothing to be stored outside accessory structure.</a:t>
            </a:r>
          </a:p>
          <a:p>
            <a:r>
              <a:rPr lang="en-US" dirty="0"/>
              <a:t>Work completed within accessory structure.</a:t>
            </a:r>
          </a:p>
          <a:p>
            <a:r>
              <a:rPr lang="en-US" dirty="0"/>
              <a:t>No use of toxic materials.</a:t>
            </a:r>
          </a:p>
          <a:p>
            <a:r>
              <a:rPr lang="en-US" dirty="0"/>
              <a:t>On and off loading to be done on the property and not within ROW.</a:t>
            </a:r>
          </a:p>
          <a:p>
            <a:r>
              <a:rPr lang="en-US" dirty="0"/>
              <a:t>MCGP 04.290 – Home occupation standards.</a:t>
            </a:r>
          </a:p>
          <a:p>
            <a:pPr lvl="1"/>
            <a:r>
              <a:rPr lang="en-US" dirty="0"/>
              <a:t>Conflicts with D, E, &amp; G</a:t>
            </a:r>
          </a:p>
          <a:p>
            <a:pPr marL="457200" lvl="1" indent="0">
              <a:buNone/>
            </a:pPr>
            <a:endParaRPr lang="en-US" dirty="0"/>
          </a:p>
          <a:p>
            <a:endParaRPr lang="en-US" dirty="0"/>
          </a:p>
        </p:txBody>
      </p:sp>
    </p:spTree>
    <p:extLst>
      <p:ext uri="{BB962C8B-B14F-4D97-AF65-F5344CB8AC3E}">
        <p14:creationId xmlns:p14="http://schemas.microsoft.com/office/powerpoint/2010/main" val="6673850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B49DA6D3-A285-C074-D7A3-9E06C4B37141}"/>
              </a:ext>
            </a:extLst>
          </p:cNvPr>
          <p:cNvPicPr>
            <a:picLocks noChangeAspect="1"/>
          </p:cNvPicPr>
          <p:nvPr/>
        </p:nvPicPr>
        <p:blipFill>
          <a:blip r:embed="rId2"/>
          <a:stretch>
            <a:fillRect/>
          </a:stretch>
        </p:blipFill>
        <p:spPr>
          <a:xfrm>
            <a:off x="1441529" y="266347"/>
            <a:ext cx="3996091" cy="3184294"/>
          </a:xfrm>
          <a:prstGeom prst="rect">
            <a:avLst/>
          </a:prstGeom>
        </p:spPr>
      </p:pic>
      <p:pic>
        <p:nvPicPr>
          <p:cNvPr id="5" name="Picture 4" descr="A bulldozer in a field&#10;&#10;Description automatically generated with low confidence">
            <a:extLst>
              <a:ext uri="{FF2B5EF4-FFF2-40B4-BE49-F238E27FC236}">
                <a16:creationId xmlns:a16="http://schemas.microsoft.com/office/drawing/2014/main" id="{45E26547-42FF-6CA1-64CB-CBAB4E26953D}"/>
              </a:ext>
            </a:extLst>
          </p:cNvPr>
          <p:cNvPicPr>
            <a:picLocks noChangeAspect="1"/>
          </p:cNvPicPr>
          <p:nvPr/>
        </p:nvPicPr>
        <p:blipFill>
          <a:blip r:embed="rId3"/>
          <a:stretch>
            <a:fillRect/>
          </a:stretch>
        </p:blipFill>
        <p:spPr>
          <a:xfrm>
            <a:off x="6852862" y="266347"/>
            <a:ext cx="5186737" cy="3736556"/>
          </a:xfrm>
          <a:prstGeom prst="rect">
            <a:avLst/>
          </a:prstGeom>
        </p:spPr>
      </p:pic>
      <p:pic>
        <p:nvPicPr>
          <p:cNvPr id="6" name="Picture 5">
            <a:extLst>
              <a:ext uri="{FF2B5EF4-FFF2-40B4-BE49-F238E27FC236}">
                <a16:creationId xmlns:a16="http://schemas.microsoft.com/office/drawing/2014/main" id="{B6F1D0D9-5382-0108-3046-9FFF5C0F7C65}"/>
              </a:ext>
            </a:extLst>
          </p:cNvPr>
          <p:cNvPicPr>
            <a:picLocks noChangeAspect="1"/>
          </p:cNvPicPr>
          <p:nvPr/>
        </p:nvPicPr>
        <p:blipFill>
          <a:blip r:embed="rId4"/>
          <a:stretch>
            <a:fillRect/>
          </a:stretch>
        </p:blipFill>
        <p:spPr>
          <a:xfrm>
            <a:off x="467518" y="3656442"/>
            <a:ext cx="5944115" cy="3017782"/>
          </a:xfrm>
          <a:prstGeom prst="rect">
            <a:avLst/>
          </a:prstGeom>
        </p:spPr>
      </p:pic>
    </p:spTree>
    <p:extLst>
      <p:ext uri="{BB962C8B-B14F-4D97-AF65-F5344CB8AC3E}">
        <p14:creationId xmlns:p14="http://schemas.microsoft.com/office/powerpoint/2010/main" val="93438746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237C07-F66D-04AF-3E87-F0F0F4D8EDB3}"/>
              </a:ext>
            </a:extLst>
          </p:cNvPr>
          <p:cNvSpPr>
            <a:spLocks noGrp="1"/>
          </p:cNvSpPr>
          <p:nvPr>
            <p:ph type="title"/>
          </p:nvPr>
        </p:nvSpPr>
        <p:spPr/>
        <p:txBody>
          <a:bodyPr/>
          <a:lstStyle/>
          <a:p>
            <a:r>
              <a:rPr lang="en-US" dirty="0"/>
              <a:t>Expanded Home Occupation Findings</a:t>
            </a:r>
          </a:p>
        </p:txBody>
      </p:sp>
      <p:sp>
        <p:nvSpPr>
          <p:cNvPr id="3" name="Content Placeholder 2">
            <a:extLst>
              <a:ext uri="{FF2B5EF4-FFF2-40B4-BE49-F238E27FC236}">
                <a16:creationId xmlns:a16="http://schemas.microsoft.com/office/drawing/2014/main" id="{EC092E84-B32B-76A0-CF03-DBEEC3B7380A}"/>
              </a:ext>
            </a:extLst>
          </p:cNvPr>
          <p:cNvSpPr>
            <a:spLocks noGrp="1"/>
          </p:cNvSpPr>
          <p:nvPr>
            <p:ph idx="1"/>
          </p:nvPr>
        </p:nvSpPr>
        <p:spPr/>
        <p:txBody>
          <a:bodyPr/>
          <a:lstStyle/>
          <a:p>
            <a:pPr marL="514350" indent="-514350">
              <a:buFont typeface="+mj-lt"/>
              <a:buAutoNum type="arabicPeriod"/>
            </a:pPr>
            <a:r>
              <a:rPr lang="en-US" dirty="0"/>
              <a:t>That the proposed use is consistent with this General Plan and any applicable area plans or specific plans; </a:t>
            </a:r>
          </a:p>
          <a:p>
            <a:pPr marL="514350" indent="-514350">
              <a:buFont typeface="+mj-lt"/>
              <a:buAutoNum type="arabicPeriod"/>
            </a:pPr>
            <a:r>
              <a:rPr lang="en-US" dirty="0"/>
              <a:t>That the proposed use is compatible with the intent of the land use designation and is applicable throughout the county in that designation; </a:t>
            </a:r>
          </a:p>
          <a:p>
            <a:pPr marL="514350" indent="-514350">
              <a:buFont typeface="+mj-lt"/>
              <a:buAutoNum type="arabicPeriod"/>
            </a:pPr>
            <a:r>
              <a:rPr lang="en-US" dirty="0"/>
              <a:t>That the use is capable of meeting the standards and requirements of that designation; and </a:t>
            </a:r>
          </a:p>
          <a:p>
            <a:pPr marL="514350" indent="-514350">
              <a:buFont typeface="+mj-lt"/>
              <a:buAutoNum type="arabicPeriod"/>
            </a:pPr>
            <a:r>
              <a:rPr lang="en-US" dirty="0"/>
              <a:t>That the use will be similar to and not be more obnoxious to the general welfare (e.g., health, safety, noise, traffic generation) than the uses listed within the designation.</a:t>
            </a:r>
          </a:p>
        </p:txBody>
      </p:sp>
    </p:spTree>
    <p:extLst>
      <p:ext uri="{BB962C8B-B14F-4D97-AF65-F5344CB8AC3E}">
        <p14:creationId xmlns:p14="http://schemas.microsoft.com/office/powerpoint/2010/main" val="356491296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809DE5-1E09-A93C-3859-F7E27615E59D}"/>
              </a:ext>
            </a:extLst>
          </p:cNvPr>
          <p:cNvSpPr>
            <a:spLocks noGrp="1"/>
          </p:cNvSpPr>
          <p:nvPr>
            <p:ph type="title"/>
          </p:nvPr>
        </p:nvSpPr>
        <p:spPr/>
        <p:txBody>
          <a:bodyPr/>
          <a:lstStyle/>
          <a:p>
            <a:r>
              <a:rPr lang="en-US"/>
              <a:t>Public Notice</a:t>
            </a:r>
            <a:endParaRPr lang="en-US" dirty="0"/>
          </a:p>
        </p:txBody>
      </p:sp>
      <p:sp>
        <p:nvSpPr>
          <p:cNvPr id="3" name="Content Placeholder 2">
            <a:extLst>
              <a:ext uri="{FF2B5EF4-FFF2-40B4-BE49-F238E27FC236}">
                <a16:creationId xmlns:a16="http://schemas.microsoft.com/office/drawing/2014/main" id="{3506BB78-B8A0-404E-B352-1E11501C2F04}"/>
              </a:ext>
            </a:extLst>
          </p:cNvPr>
          <p:cNvSpPr>
            <a:spLocks noGrp="1"/>
          </p:cNvSpPr>
          <p:nvPr>
            <p:ph idx="1"/>
          </p:nvPr>
        </p:nvSpPr>
        <p:spPr>
          <a:xfrm>
            <a:off x="600075" y="1453415"/>
            <a:ext cx="4086224" cy="4723548"/>
          </a:xfrm>
        </p:spPr>
        <p:txBody>
          <a:bodyPr>
            <a:normAutofit/>
          </a:bodyPr>
          <a:lstStyle/>
          <a:p>
            <a:r>
              <a:rPr lang="en-US" sz="2000" dirty="0"/>
              <a:t>Public notice was published in the February 4, 2023, edition of The Sheet newspaper.</a:t>
            </a:r>
          </a:p>
          <a:p>
            <a:r>
              <a:rPr lang="en-US" sz="2000" dirty="0"/>
              <a:t>Notice mailed to property owners within 300’ of the project site compliant with MCGP LUE Ch. 32, Use Permit, and Ch.46. </a:t>
            </a:r>
          </a:p>
          <a:p>
            <a:r>
              <a:rPr lang="en-US" sz="2000" dirty="0"/>
              <a:t>Draft conditions of approval were reviewed by the Land Development Technical Advisory Committee (LDTAC) on February 6, 2023.</a:t>
            </a:r>
          </a:p>
        </p:txBody>
      </p:sp>
      <p:pic>
        <p:nvPicPr>
          <p:cNvPr id="7" name="Picture 6">
            <a:extLst>
              <a:ext uri="{FF2B5EF4-FFF2-40B4-BE49-F238E27FC236}">
                <a16:creationId xmlns:a16="http://schemas.microsoft.com/office/drawing/2014/main" id="{2B7E3530-4648-3EBB-CCBB-7750AFA348BC}"/>
              </a:ext>
            </a:extLst>
          </p:cNvPr>
          <p:cNvPicPr>
            <a:picLocks noChangeAspect="1"/>
          </p:cNvPicPr>
          <p:nvPr/>
        </p:nvPicPr>
        <p:blipFill>
          <a:blip r:embed="rId2"/>
          <a:stretch>
            <a:fillRect/>
          </a:stretch>
        </p:blipFill>
        <p:spPr>
          <a:xfrm>
            <a:off x="4838699" y="488477"/>
            <a:ext cx="7122107" cy="5688486"/>
          </a:xfrm>
          <a:prstGeom prst="rect">
            <a:avLst/>
          </a:prstGeom>
        </p:spPr>
      </p:pic>
    </p:spTree>
    <p:extLst>
      <p:ext uri="{BB962C8B-B14F-4D97-AF65-F5344CB8AC3E}">
        <p14:creationId xmlns:p14="http://schemas.microsoft.com/office/powerpoint/2010/main" val="304662279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8F0924-755F-0D10-E0FB-8E708857F8C2}"/>
              </a:ext>
            </a:extLst>
          </p:cNvPr>
          <p:cNvSpPr>
            <a:spLocks noGrp="1"/>
          </p:cNvSpPr>
          <p:nvPr>
            <p:ph type="title"/>
          </p:nvPr>
        </p:nvSpPr>
        <p:spPr/>
        <p:txBody>
          <a:bodyPr/>
          <a:lstStyle/>
          <a:p>
            <a:r>
              <a:rPr lang="en-US" dirty="0"/>
              <a:t>Public Comments</a:t>
            </a:r>
          </a:p>
        </p:txBody>
      </p:sp>
      <p:sp>
        <p:nvSpPr>
          <p:cNvPr id="3" name="Content Placeholder 2">
            <a:extLst>
              <a:ext uri="{FF2B5EF4-FFF2-40B4-BE49-F238E27FC236}">
                <a16:creationId xmlns:a16="http://schemas.microsoft.com/office/drawing/2014/main" id="{A36EAA1F-3DD6-7508-6F3A-FF8B7C88466A}"/>
              </a:ext>
            </a:extLst>
          </p:cNvPr>
          <p:cNvSpPr>
            <a:spLocks noGrp="1"/>
          </p:cNvSpPr>
          <p:nvPr>
            <p:ph idx="1"/>
          </p:nvPr>
        </p:nvSpPr>
        <p:spPr/>
        <p:txBody>
          <a:bodyPr>
            <a:normAutofit fontScale="70000" lnSpcReduction="20000"/>
          </a:bodyPr>
          <a:lstStyle/>
          <a:p>
            <a:r>
              <a:rPr lang="en-US" dirty="0"/>
              <a:t>Support: 7</a:t>
            </a:r>
          </a:p>
          <a:p>
            <a:r>
              <a:rPr lang="en-US" dirty="0"/>
              <a:t>Oppose: 11</a:t>
            </a:r>
          </a:p>
          <a:p>
            <a:pPr marL="457200" lvl="1" indent="0">
              <a:buNone/>
            </a:pPr>
            <a:r>
              <a:rPr lang="en-US" dirty="0"/>
              <a:t>Height</a:t>
            </a:r>
          </a:p>
          <a:p>
            <a:pPr lvl="1"/>
            <a:r>
              <a:rPr lang="en-US" dirty="0"/>
              <a:t>Views are blocked (no development on parcel)</a:t>
            </a:r>
          </a:p>
          <a:p>
            <a:pPr lvl="1"/>
            <a:r>
              <a:rPr lang="en-US" dirty="0"/>
              <a:t>Design is not consistent with area</a:t>
            </a:r>
          </a:p>
          <a:p>
            <a:pPr lvl="1"/>
            <a:r>
              <a:rPr lang="en-US" dirty="0"/>
              <a:t>SFR development only</a:t>
            </a:r>
          </a:p>
          <a:p>
            <a:pPr lvl="1"/>
            <a:r>
              <a:rPr lang="en-US" dirty="0"/>
              <a:t>Sits in front of the house and is taller</a:t>
            </a:r>
          </a:p>
          <a:p>
            <a:pPr lvl="1"/>
            <a:r>
              <a:rPr lang="en-US" dirty="0"/>
              <a:t>Precedence setting</a:t>
            </a:r>
          </a:p>
          <a:p>
            <a:pPr marL="457200" lvl="1" indent="0">
              <a:buNone/>
            </a:pPr>
            <a:endParaRPr lang="en-US" dirty="0"/>
          </a:p>
          <a:p>
            <a:pPr marL="457200" lvl="1" indent="0">
              <a:buNone/>
            </a:pPr>
            <a:r>
              <a:rPr lang="en-US" dirty="0"/>
              <a:t>Expanded Home Occupation </a:t>
            </a:r>
          </a:p>
          <a:p>
            <a:pPr lvl="1"/>
            <a:r>
              <a:rPr lang="en-US" dirty="0"/>
              <a:t>Precedence setting</a:t>
            </a:r>
          </a:p>
          <a:p>
            <a:pPr lvl="1"/>
            <a:r>
              <a:rPr lang="en-US" dirty="0"/>
              <a:t>Noise</a:t>
            </a:r>
          </a:p>
          <a:p>
            <a:pPr lvl="1"/>
            <a:r>
              <a:rPr lang="en-US" dirty="0"/>
              <a:t>Road impacts</a:t>
            </a:r>
          </a:p>
          <a:p>
            <a:pPr lvl="1"/>
            <a:r>
              <a:rPr lang="en-US" dirty="0"/>
              <a:t>Industrial Use </a:t>
            </a:r>
          </a:p>
          <a:p>
            <a:pPr lvl="1"/>
            <a:r>
              <a:rPr lang="en-US" dirty="0"/>
              <a:t>Area character </a:t>
            </a:r>
          </a:p>
          <a:p>
            <a:pPr lvl="1"/>
            <a:r>
              <a:rPr lang="en-US" dirty="0"/>
              <a:t>Noticing</a:t>
            </a:r>
          </a:p>
          <a:p>
            <a:pPr lvl="1"/>
            <a:endParaRPr lang="en-US" dirty="0"/>
          </a:p>
          <a:p>
            <a:pPr lvl="2"/>
            <a:endParaRPr lang="en-US" dirty="0"/>
          </a:p>
        </p:txBody>
      </p:sp>
    </p:spTree>
    <p:extLst>
      <p:ext uri="{BB962C8B-B14F-4D97-AF65-F5344CB8AC3E}">
        <p14:creationId xmlns:p14="http://schemas.microsoft.com/office/powerpoint/2010/main" val="424529574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6E0B86EE-7CF6-9BD9-611C-25DC852FC07D}"/>
              </a:ext>
            </a:extLst>
          </p:cNvPr>
          <p:cNvPicPr>
            <a:picLocks noChangeAspect="1"/>
          </p:cNvPicPr>
          <p:nvPr/>
        </p:nvPicPr>
        <p:blipFill>
          <a:blip r:embed="rId3"/>
          <a:stretch>
            <a:fillRect/>
          </a:stretch>
        </p:blipFill>
        <p:spPr>
          <a:xfrm>
            <a:off x="0" y="416414"/>
            <a:ext cx="12192000" cy="6025171"/>
          </a:xfrm>
          <a:prstGeom prst="rect">
            <a:avLst/>
          </a:prstGeom>
        </p:spPr>
      </p:pic>
      <p:sp>
        <p:nvSpPr>
          <p:cNvPr id="6" name="Star: 5 Points 5">
            <a:extLst>
              <a:ext uri="{FF2B5EF4-FFF2-40B4-BE49-F238E27FC236}">
                <a16:creationId xmlns:a16="http://schemas.microsoft.com/office/drawing/2014/main" id="{E5E8212C-DC31-69C1-CEBC-3DD63E7CB49F}"/>
              </a:ext>
            </a:extLst>
          </p:cNvPr>
          <p:cNvSpPr/>
          <p:nvPr/>
        </p:nvSpPr>
        <p:spPr>
          <a:xfrm>
            <a:off x="8648700" y="5486401"/>
            <a:ext cx="381000" cy="438150"/>
          </a:xfrm>
          <a:prstGeom prst="star5">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Star: 5 Points 6">
            <a:extLst>
              <a:ext uri="{FF2B5EF4-FFF2-40B4-BE49-F238E27FC236}">
                <a16:creationId xmlns:a16="http://schemas.microsoft.com/office/drawing/2014/main" id="{4E7D3925-F373-9686-4417-BDD25D63C251}"/>
              </a:ext>
            </a:extLst>
          </p:cNvPr>
          <p:cNvSpPr/>
          <p:nvPr/>
        </p:nvSpPr>
        <p:spPr>
          <a:xfrm>
            <a:off x="5267325" y="1952625"/>
            <a:ext cx="428625" cy="428625"/>
          </a:xfrm>
          <a:prstGeom prst="star5">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Star: 5 Points 7">
            <a:extLst>
              <a:ext uri="{FF2B5EF4-FFF2-40B4-BE49-F238E27FC236}">
                <a16:creationId xmlns:a16="http://schemas.microsoft.com/office/drawing/2014/main" id="{832C2D8D-FAFD-035D-2F03-347589148F31}"/>
              </a:ext>
            </a:extLst>
          </p:cNvPr>
          <p:cNvSpPr/>
          <p:nvPr/>
        </p:nvSpPr>
        <p:spPr>
          <a:xfrm>
            <a:off x="6543675" y="3428999"/>
            <a:ext cx="428625" cy="428625"/>
          </a:xfrm>
          <a:prstGeom prst="star5">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tar: 5 Points 8">
            <a:extLst>
              <a:ext uri="{FF2B5EF4-FFF2-40B4-BE49-F238E27FC236}">
                <a16:creationId xmlns:a16="http://schemas.microsoft.com/office/drawing/2014/main" id="{9AFFBE9A-5894-CFB2-1520-5C19872068CF}"/>
              </a:ext>
            </a:extLst>
          </p:cNvPr>
          <p:cNvSpPr/>
          <p:nvPr/>
        </p:nvSpPr>
        <p:spPr>
          <a:xfrm>
            <a:off x="1524000" y="2838450"/>
            <a:ext cx="428625" cy="428625"/>
          </a:xfrm>
          <a:prstGeom prst="star5">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Star: 5 Points 9">
            <a:extLst>
              <a:ext uri="{FF2B5EF4-FFF2-40B4-BE49-F238E27FC236}">
                <a16:creationId xmlns:a16="http://schemas.microsoft.com/office/drawing/2014/main" id="{8B1FF9B4-CB10-A665-052E-C382D10CC2A0}"/>
              </a:ext>
            </a:extLst>
          </p:cNvPr>
          <p:cNvSpPr/>
          <p:nvPr/>
        </p:nvSpPr>
        <p:spPr>
          <a:xfrm>
            <a:off x="5434013" y="3428999"/>
            <a:ext cx="428625" cy="428625"/>
          </a:xfrm>
          <a:prstGeom prst="star5">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Star: 5 Points 10">
            <a:extLst>
              <a:ext uri="{FF2B5EF4-FFF2-40B4-BE49-F238E27FC236}">
                <a16:creationId xmlns:a16="http://schemas.microsoft.com/office/drawing/2014/main" id="{666BB0DD-63F3-01A0-EC2C-50E841B71014}"/>
              </a:ext>
            </a:extLst>
          </p:cNvPr>
          <p:cNvSpPr/>
          <p:nvPr/>
        </p:nvSpPr>
        <p:spPr>
          <a:xfrm>
            <a:off x="3457575" y="981075"/>
            <a:ext cx="428625" cy="428625"/>
          </a:xfrm>
          <a:prstGeom prst="star5">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Star: 5 Points 11">
            <a:extLst>
              <a:ext uri="{FF2B5EF4-FFF2-40B4-BE49-F238E27FC236}">
                <a16:creationId xmlns:a16="http://schemas.microsoft.com/office/drawing/2014/main" id="{0814E2DD-D542-E952-306C-A783B4B90DE3}"/>
              </a:ext>
            </a:extLst>
          </p:cNvPr>
          <p:cNvSpPr/>
          <p:nvPr/>
        </p:nvSpPr>
        <p:spPr>
          <a:xfrm>
            <a:off x="6160858" y="2624134"/>
            <a:ext cx="428625" cy="428625"/>
          </a:xfrm>
          <a:prstGeom prst="star5">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Star: 5 Points 12">
            <a:extLst>
              <a:ext uri="{FF2B5EF4-FFF2-40B4-BE49-F238E27FC236}">
                <a16:creationId xmlns:a16="http://schemas.microsoft.com/office/drawing/2014/main" id="{DDEBEBA4-BD09-02DC-5F7C-7FC8D219C78F}"/>
              </a:ext>
            </a:extLst>
          </p:cNvPr>
          <p:cNvSpPr/>
          <p:nvPr/>
        </p:nvSpPr>
        <p:spPr>
          <a:xfrm>
            <a:off x="5648325" y="2624135"/>
            <a:ext cx="428625" cy="428625"/>
          </a:xfrm>
          <a:prstGeom prst="star5">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Star: 5 Points 13">
            <a:extLst>
              <a:ext uri="{FF2B5EF4-FFF2-40B4-BE49-F238E27FC236}">
                <a16:creationId xmlns:a16="http://schemas.microsoft.com/office/drawing/2014/main" id="{BAFD7F26-9D7E-368D-3967-B3E04BE9F5B2}"/>
              </a:ext>
            </a:extLst>
          </p:cNvPr>
          <p:cNvSpPr/>
          <p:nvPr/>
        </p:nvSpPr>
        <p:spPr>
          <a:xfrm>
            <a:off x="1215567" y="1831059"/>
            <a:ext cx="428625" cy="428625"/>
          </a:xfrm>
          <a:prstGeom prst="star5">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Star: 5 Points 14">
            <a:extLst>
              <a:ext uri="{FF2B5EF4-FFF2-40B4-BE49-F238E27FC236}">
                <a16:creationId xmlns:a16="http://schemas.microsoft.com/office/drawing/2014/main" id="{C5095E99-3651-6B5D-E68D-C1FF72FD0AED}"/>
              </a:ext>
            </a:extLst>
          </p:cNvPr>
          <p:cNvSpPr/>
          <p:nvPr/>
        </p:nvSpPr>
        <p:spPr>
          <a:xfrm>
            <a:off x="7530642" y="2624136"/>
            <a:ext cx="428625" cy="428625"/>
          </a:xfrm>
          <a:prstGeom prst="star5">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2801DD41-3461-AD79-7A29-C21A78C57B4A}"/>
              </a:ext>
            </a:extLst>
          </p:cNvPr>
          <p:cNvSpPr/>
          <p:nvPr/>
        </p:nvSpPr>
        <p:spPr>
          <a:xfrm>
            <a:off x="5926931" y="3321844"/>
            <a:ext cx="583407" cy="681037"/>
          </a:xfrm>
          <a:prstGeom prst="rect">
            <a:avLst/>
          </a:prstGeom>
          <a:noFill/>
          <a:ln w="254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Star: 5 Points 16">
            <a:extLst>
              <a:ext uri="{FF2B5EF4-FFF2-40B4-BE49-F238E27FC236}">
                <a16:creationId xmlns:a16="http://schemas.microsoft.com/office/drawing/2014/main" id="{8FA86FF9-D0E3-FBC7-4DFB-C863B22B6F54}"/>
              </a:ext>
            </a:extLst>
          </p:cNvPr>
          <p:cNvSpPr/>
          <p:nvPr/>
        </p:nvSpPr>
        <p:spPr>
          <a:xfrm>
            <a:off x="8220075" y="3339173"/>
            <a:ext cx="428625" cy="428625"/>
          </a:xfrm>
          <a:prstGeom prst="star5">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Star: 5 Points 17">
            <a:extLst>
              <a:ext uri="{FF2B5EF4-FFF2-40B4-BE49-F238E27FC236}">
                <a16:creationId xmlns:a16="http://schemas.microsoft.com/office/drawing/2014/main" id="{1568C654-DBD8-D4DD-D4A0-71C1286C201F}"/>
              </a:ext>
            </a:extLst>
          </p:cNvPr>
          <p:cNvSpPr/>
          <p:nvPr/>
        </p:nvSpPr>
        <p:spPr>
          <a:xfrm>
            <a:off x="5346471" y="4130428"/>
            <a:ext cx="428625" cy="428625"/>
          </a:xfrm>
          <a:prstGeom prst="star5">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Star: 5 Points 19">
            <a:extLst>
              <a:ext uri="{FF2B5EF4-FFF2-40B4-BE49-F238E27FC236}">
                <a16:creationId xmlns:a16="http://schemas.microsoft.com/office/drawing/2014/main" id="{CBAC0516-5641-248A-1506-E63A16577DE0}"/>
              </a:ext>
            </a:extLst>
          </p:cNvPr>
          <p:cNvSpPr/>
          <p:nvPr/>
        </p:nvSpPr>
        <p:spPr>
          <a:xfrm>
            <a:off x="6972300" y="1205377"/>
            <a:ext cx="428625" cy="428625"/>
          </a:xfrm>
          <a:prstGeom prst="star5">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Star: 5 Points 20">
            <a:extLst>
              <a:ext uri="{FF2B5EF4-FFF2-40B4-BE49-F238E27FC236}">
                <a16:creationId xmlns:a16="http://schemas.microsoft.com/office/drawing/2014/main" id="{D7C11AF4-AC84-01C4-3C42-FD849B09F8C4}"/>
              </a:ext>
            </a:extLst>
          </p:cNvPr>
          <p:cNvSpPr/>
          <p:nvPr/>
        </p:nvSpPr>
        <p:spPr>
          <a:xfrm>
            <a:off x="4325258" y="2527360"/>
            <a:ext cx="428625" cy="428625"/>
          </a:xfrm>
          <a:prstGeom prst="star5">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0503734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5BB3BC1D-502B-4230-417F-2D09C81914AE}"/>
              </a:ext>
            </a:extLst>
          </p:cNvPr>
          <p:cNvSpPr>
            <a:spLocks noGrp="1"/>
          </p:cNvSpPr>
          <p:nvPr>
            <p:ph type="title"/>
          </p:nvPr>
        </p:nvSpPr>
        <p:spPr/>
        <p:txBody>
          <a:bodyPr/>
          <a:lstStyle/>
          <a:p>
            <a:r>
              <a:rPr lang="en-US" dirty="0"/>
              <a:t>Conditions of Approval </a:t>
            </a:r>
          </a:p>
        </p:txBody>
      </p:sp>
      <p:sp>
        <p:nvSpPr>
          <p:cNvPr id="3" name="Content Placeholder 2">
            <a:extLst>
              <a:ext uri="{FF2B5EF4-FFF2-40B4-BE49-F238E27FC236}">
                <a16:creationId xmlns:a16="http://schemas.microsoft.com/office/drawing/2014/main" id="{52A2B516-88CF-B2EC-B159-B632E609478A}"/>
              </a:ext>
            </a:extLst>
          </p:cNvPr>
          <p:cNvSpPr>
            <a:spLocks noGrp="1"/>
          </p:cNvSpPr>
          <p:nvPr>
            <p:ph idx="1"/>
          </p:nvPr>
        </p:nvSpPr>
        <p:spPr>
          <a:xfrm>
            <a:off x="838200" y="1498862"/>
            <a:ext cx="10515600" cy="4678101"/>
          </a:xfrm>
        </p:spPr>
        <p:txBody>
          <a:bodyPr>
            <a:noAutofit/>
          </a:bodyPr>
          <a:lstStyle/>
          <a:p>
            <a:pPr marL="0" marR="0" indent="0" algn="just">
              <a:spcBef>
                <a:spcPts val="0"/>
              </a:spcBef>
              <a:spcAft>
                <a:spcPts val="600"/>
              </a:spcAft>
              <a:buNone/>
            </a:pPr>
            <a:r>
              <a:rPr lang="en-US" sz="1600" u="sng" dirty="0">
                <a:effectLst/>
                <a:latin typeface="Times New Roman" panose="02020603050405020304" pitchFamily="18" charset="0"/>
                <a:ea typeface="Times New Roman" panose="02020603050405020304" pitchFamily="18" charset="0"/>
              </a:rPr>
              <a:t>Expanded Home Occupation</a:t>
            </a:r>
            <a:endParaRPr lang="en-US" sz="1600" dirty="0">
              <a:effectLst/>
              <a:latin typeface="Times New Roman" panose="02020603050405020304" pitchFamily="18" charset="0"/>
              <a:ea typeface="Times New Roman" panose="02020603050405020304" pitchFamily="18" charset="0"/>
            </a:endParaRPr>
          </a:p>
          <a:p>
            <a:pPr marL="342900" marR="0" lvl="0" indent="-342900" algn="just">
              <a:spcBef>
                <a:spcPts val="0"/>
              </a:spcBef>
              <a:spcAft>
                <a:spcPts val="600"/>
              </a:spcAft>
              <a:buFont typeface="+mj-lt"/>
              <a:buAutoNum type="arabicParenR"/>
            </a:pPr>
            <a:r>
              <a:rPr lang="en-US" sz="1600" u="none" strike="noStrike" dirty="0">
                <a:effectLst/>
                <a:latin typeface="Times New Roman" panose="02020603050405020304" pitchFamily="18" charset="0"/>
                <a:ea typeface="Times New Roman" panose="02020603050405020304" pitchFamily="18" charset="0"/>
              </a:rPr>
              <a:t>The Expanded Home Occupation is limited in scope as to the statement provided by the applicant, contained in Attachment 2 of this report. </a:t>
            </a:r>
          </a:p>
          <a:p>
            <a:pPr marL="342900" marR="0" lvl="0" indent="-342900" algn="just">
              <a:spcBef>
                <a:spcPts val="0"/>
              </a:spcBef>
              <a:spcAft>
                <a:spcPts val="600"/>
              </a:spcAft>
              <a:buFont typeface="+mj-lt"/>
              <a:buAutoNum type="arabicParenR"/>
            </a:pPr>
            <a:r>
              <a:rPr lang="en-US" sz="1600" u="none" strike="noStrike" dirty="0">
                <a:effectLst/>
                <a:latin typeface="Times New Roman" panose="02020603050405020304" pitchFamily="18" charset="0"/>
                <a:ea typeface="Times New Roman" panose="02020603050405020304" pitchFamily="18" charset="0"/>
              </a:rPr>
              <a:t>Delivery of equipment to the site, and pick-up of equipment from the site, in relation to the Expanded Home Occupation shall only occur during day light hours. </a:t>
            </a:r>
          </a:p>
          <a:p>
            <a:pPr marL="342900" marR="0" lvl="0" indent="-342900" algn="just">
              <a:spcBef>
                <a:spcPts val="0"/>
              </a:spcBef>
              <a:spcAft>
                <a:spcPts val="600"/>
              </a:spcAft>
              <a:buFont typeface="+mj-lt"/>
              <a:buAutoNum type="arabicParenR"/>
            </a:pPr>
            <a:r>
              <a:rPr lang="en-US" sz="1600" u="none" strike="noStrike" dirty="0">
                <a:effectLst/>
                <a:latin typeface="Times New Roman" panose="02020603050405020304" pitchFamily="18" charset="0"/>
                <a:ea typeface="Times New Roman" panose="02020603050405020304" pitchFamily="18" charset="0"/>
              </a:rPr>
              <a:t>The Expanded Home Occupation shall comply with Mono County Code Chapter 10.16, Noise Regulation. Daytime noise level may not exceed 55 dBA between 7:00 am – 9:59 pm, and nighttime noise level may not exceed 50 dBA between 10:00 pm – 6:59 am.</a:t>
            </a:r>
          </a:p>
          <a:p>
            <a:pPr marL="342900" marR="0" lvl="0" indent="-342900" algn="just">
              <a:spcBef>
                <a:spcPts val="0"/>
              </a:spcBef>
              <a:spcAft>
                <a:spcPts val="600"/>
              </a:spcAft>
              <a:buFont typeface="+mj-lt"/>
              <a:buAutoNum type="arabicParenR"/>
            </a:pPr>
            <a:r>
              <a:rPr lang="en-US" sz="1600" u="none" strike="noStrike" dirty="0">
                <a:effectLst/>
                <a:latin typeface="Times New Roman" panose="02020603050405020304" pitchFamily="18" charset="0"/>
                <a:ea typeface="Times New Roman" panose="02020603050405020304" pitchFamily="18" charset="0"/>
              </a:rPr>
              <a:t>The Expanded Home Occupation use shall take place entirely within the garage, with the exception of transporting equipment in and out of the garage. </a:t>
            </a:r>
          </a:p>
          <a:p>
            <a:pPr marL="342900" marR="0" lvl="0" indent="-342900" algn="just">
              <a:spcBef>
                <a:spcPts val="0"/>
              </a:spcBef>
              <a:spcAft>
                <a:spcPts val="600"/>
              </a:spcAft>
              <a:buFont typeface="+mj-lt"/>
              <a:buAutoNum type="arabicParenR"/>
            </a:pPr>
            <a:r>
              <a:rPr lang="en-US" sz="1600" u="none" strike="noStrike" dirty="0">
                <a:effectLst/>
                <a:latin typeface="Times New Roman" panose="02020603050405020304" pitchFamily="18" charset="0"/>
                <a:ea typeface="Times New Roman" panose="02020603050405020304" pitchFamily="18" charset="0"/>
              </a:rPr>
              <a:t>The Expanded Home Occupation shall be carried on by members of the family occupying the dwelling, with no other persons employed; </a:t>
            </a:r>
          </a:p>
          <a:p>
            <a:pPr marL="342900" marR="0" lvl="0" indent="-342900" algn="just">
              <a:spcBef>
                <a:spcPts val="0"/>
              </a:spcBef>
              <a:spcAft>
                <a:spcPts val="600"/>
              </a:spcAft>
              <a:buFont typeface="+mj-lt"/>
              <a:buAutoNum type="arabicParenR"/>
            </a:pPr>
            <a:r>
              <a:rPr lang="en-US" sz="1600" u="none" strike="noStrike" dirty="0">
                <a:effectLst/>
                <a:latin typeface="Times New Roman" panose="02020603050405020304" pitchFamily="18" charset="0"/>
                <a:ea typeface="Times New Roman" panose="02020603050405020304" pitchFamily="18" charset="0"/>
              </a:rPr>
              <a:t>The general public shall not be invited onto the site to take part in the Expanded Home Occupation.</a:t>
            </a:r>
          </a:p>
          <a:p>
            <a:pPr marL="342900" marR="0" lvl="0" indent="-342900" algn="just">
              <a:spcBef>
                <a:spcPts val="0"/>
              </a:spcBef>
              <a:spcAft>
                <a:spcPts val="600"/>
              </a:spcAft>
              <a:buFont typeface="+mj-lt"/>
              <a:buAutoNum type="arabicParenR"/>
            </a:pPr>
            <a:r>
              <a:rPr lang="en-US" sz="1600" u="none" strike="noStrike" dirty="0">
                <a:effectLst/>
                <a:latin typeface="Times New Roman" panose="02020603050405020304" pitchFamily="18" charset="0"/>
                <a:ea typeface="Times New Roman" panose="02020603050405020304" pitchFamily="18" charset="0"/>
              </a:rPr>
              <a:t>The County’s right-of-way on </a:t>
            </a:r>
            <a:r>
              <a:rPr lang="en-US" sz="1600" u="none" strike="noStrike" dirty="0" err="1">
                <a:effectLst/>
                <a:latin typeface="Times New Roman" panose="02020603050405020304" pitchFamily="18" charset="0"/>
                <a:ea typeface="Times New Roman" panose="02020603050405020304" pitchFamily="18" charset="0"/>
              </a:rPr>
              <a:t>Swall</a:t>
            </a:r>
            <a:r>
              <a:rPr lang="en-US" sz="1600" u="none" strike="noStrike" dirty="0">
                <a:effectLst/>
                <a:latin typeface="Times New Roman" panose="02020603050405020304" pitchFamily="18" charset="0"/>
                <a:ea typeface="Times New Roman" panose="02020603050405020304" pitchFamily="18" charset="0"/>
              </a:rPr>
              <a:t> Meadows Road shall be kept clear and free from any components of the Expanded Home Occupation. </a:t>
            </a:r>
          </a:p>
          <a:p>
            <a:pPr marL="342900" marR="0" lvl="0" indent="-342900" algn="just">
              <a:spcBef>
                <a:spcPts val="0"/>
              </a:spcBef>
              <a:spcAft>
                <a:spcPts val="600"/>
              </a:spcAft>
              <a:buFont typeface="+mj-lt"/>
              <a:buAutoNum type="arabicParenR"/>
            </a:pPr>
            <a:r>
              <a:rPr lang="en-US" sz="1600" u="none" strike="noStrike" dirty="0">
                <a:effectLst/>
                <a:latin typeface="Times New Roman" panose="02020603050405020304" pitchFamily="18" charset="0"/>
                <a:ea typeface="Times New Roman" panose="02020603050405020304" pitchFamily="18" charset="0"/>
              </a:rPr>
              <a:t>No steel-tracked equipment shall be loaded, unloaded or operate within the County’s right-of-way.</a:t>
            </a:r>
          </a:p>
        </p:txBody>
      </p:sp>
    </p:spTree>
    <p:extLst>
      <p:ext uri="{BB962C8B-B14F-4D97-AF65-F5344CB8AC3E}">
        <p14:creationId xmlns:p14="http://schemas.microsoft.com/office/powerpoint/2010/main" val="86655196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3BB6F10-986A-9E10-E84D-646278F4EB76}"/>
              </a:ext>
            </a:extLst>
          </p:cNvPr>
          <p:cNvSpPr>
            <a:spLocks noGrp="1"/>
          </p:cNvSpPr>
          <p:nvPr>
            <p:ph idx="1"/>
          </p:nvPr>
        </p:nvSpPr>
        <p:spPr>
          <a:xfrm>
            <a:off x="703118" y="250825"/>
            <a:ext cx="10515600" cy="5917190"/>
          </a:xfrm>
        </p:spPr>
        <p:txBody>
          <a:bodyPr>
            <a:normAutofit fontScale="25000" lnSpcReduction="20000"/>
          </a:bodyPr>
          <a:lstStyle/>
          <a:p>
            <a:pPr marL="0" marR="0" algn="just">
              <a:spcBef>
                <a:spcPts val="0"/>
              </a:spcBef>
              <a:spcAft>
                <a:spcPts val="600"/>
              </a:spcAft>
            </a:pPr>
            <a:r>
              <a:rPr lang="en-US" sz="5600" b="1" u="sng" dirty="0">
                <a:effectLst/>
                <a:latin typeface="Times New Roman" panose="02020603050405020304" pitchFamily="18" charset="0"/>
                <a:ea typeface="Times New Roman" panose="02020603050405020304" pitchFamily="18" charset="0"/>
              </a:rPr>
              <a:t>Conditions for both projects.</a:t>
            </a:r>
            <a:endParaRPr lang="en-US" sz="5600" dirty="0">
              <a:effectLst/>
              <a:latin typeface="Times New Roman" panose="02020603050405020304" pitchFamily="18" charset="0"/>
              <a:ea typeface="Times New Roman" panose="02020603050405020304" pitchFamily="18" charset="0"/>
            </a:endParaRPr>
          </a:p>
          <a:p>
            <a:pPr marL="342900" marR="0" lvl="0" indent="-342900" algn="just">
              <a:spcBef>
                <a:spcPts val="0"/>
              </a:spcBef>
              <a:spcAft>
                <a:spcPts val="600"/>
              </a:spcAft>
              <a:buFont typeface="+mj-lt"/>
              <a:buAutoNum type="arabicParenR"/>
            </a:pPr>
            <a:r>
              <a:rPr lang="en-US" sz="5600" u="none" strike="noStrike" dirty="0">
                <a:effectLst/>
                <a:latin typeface="Times New Roman" panose="02020603050405020304" pitchFamily="18" charset="0"/>
                <a:ea typeface="Times New Roman" panose="02020603050405020304" pitchFamily="18" charset="0"/>
              </a:rPr>
              <a:t>The property owner shall maintain defensible space around all structures on the property.</a:t>
            </a:r>
          </a:p>
          <a:p>
            <a:pPr marL="342900" marR="0" lvl="0" indent="-342900" algn="just">
              <a:spcBef>
                <a:spcPts val="0"/>
              </a:spcBef>
              <a:spcAft>
                <a:spcPts val="600"/>
              </a:spcAft>
              <a:buFont typeface="+mj-lt"/>
              <a:buAutoNum type="arabicParenR"/>
            </a:pPr>
            <a:r>
              <a:rPr lang="en-US" sz="5600" u="none" strike="noStrike" dirty="0">
                <a:effectLst/>
                <a:latin typeface="Times New Roman" panose="02020603050405020304" pitchFamily="18" charset="0"/>
                <a:ea typeface="Times New Roman" panose="02020603050405020304" pitchFamily="18" charset="0"/>
              </a:rPr>
              <a:t>Future development shall meet requirements of the Mono County General Plan, Mono County Code, and project conditions.</a:t>
            </a:r>
          </a:p>
          <a:p>
            <a:pPr marL="342900" marR="0" lvl="0" indent="-342900" algn="just">
              <a:spcBef>
                <a:spcPts val="0"/>
              </a:spcBef>
              <a:spcAft>
                <a:spcPts val="600"/>
              </a:spcAft>
              <a:buFont typeface="+mj-lt"/>
              <a:buAutoNum type="arabicParenR"/>
            </a:pPr>
            <a:r>
              <a:rPr lang="en-US" sz="5600" u="none" strike="noStrike" dirty="0">
                <a:effectLst/>
                <a:latin typeface="Times New Roman" panose="02020603050405020304" pitchFamily="18" charset="0"/>
                <a:ea typeface="Times New Roman" panose="02020603050405020304" pitchFamily="18" charset="0"/>
              </a:rPr>
              <a:t>Project is required to comply with any requirements of the Wheeler Crest Fire Protection District. </a:t>
            </a:r>
          </a:p>
          <a:p>
            <a:pPr marL="342900" marR="0" lvl="0" indent="-342900" algn="just">
              <a:spcBef>
                <a:spcPts val="0"/>
              </a:spcBef>
              <a:spcAft>
                <a:spcPts val="600"/>
              </a:spcAft>
              <a:buFont typeface="+mj-lt"/>
              <a:buAutoNum type="arabicParenR"/>
            </a:pPr>
            <a:r>
              <a:rPr lang="en-US" sz="5600" u="none" strike="noStrike" dirty="0">
                <a:effectLst/>
                <a:latin typeface="Times New Roman" panose="02020603050405020304" pitchFamily="18" charset="0"/>
                <a:ea typeface="Times New Roman" panose="02020603050405020304" pitchFamily="18" charset="0"/>
              </a:rPr>
              <a:t>Project shall comply with all Mono County Building Division, Public Works, and Environmental Health requirements.</a:t>
            </a:r>
          </a:p>
          <a:p>
            <a:pPr marL="342900" marR="0" lvl="0" indent="-342900" algn="just">
              <a:spcBef>
                <a:spcPts val="0"/>
              </a:spcBef>
              <a:spcAft>
                <a:spcPts val="600"/>
              </a:spcAft>
              <a:buFont typeface="+mj-lt"/>
              <a:buAutoNum type="arabicParenR"/>
            </a:pPr>
            <a:r>
              <a:rPr lang="en-US" sz="5600" u="none" strike="noStrike" dirty="0">
                <a:effectLst/>
                <a:latin typeface="Times New Roman" panose="02020603050405020304" pitchFamily="18" charset="0"/>
                <a:ea typeface="Times New Roman" panose="02020603050405020304" pitchFamily="18" charset="0"/>
              </a:rPr>
              <a:t>If any of these conditions are violated, this permit and all rights hereunder may be revoked in accordance with Section 32.080 of the Mono County General Plan, Land Development Regulations.</a:t>
            </a:r>
          </a:p>
          <a:p>
            <a:pPr marL="342900" marR="0" lvl="0" indent="-342900" algn="just">
              <a:spcBef>
                <a:spcPts val="0"/>
              </a:spcBef>
              <a:spcAft>
                <a:spcPts val="600"/>
              </a:spcAft>
              <a:buFont typeface="+mj-lt"/>
              <a:buAutoNum type="arabicParenR"/>
            </a:pPr>
            <a:r>
              <a:rPr lang="en-US" sz="5600" u="none" strike="noStrike" dirty="0">
                <a:effectLst/>
                <a:latin typeface="Times New Roman" panose="02020603050405020304" pitchFamily="18" charset="0"/>
                <a:ea typeface="Times New Roman" panose="02020603050405020304" pitchFamily="18" charset="0"/>
              </a:rPr>
              <a:t>Appeal. Appeals of any decision of the Planning Commission may be made to the Board of Supervisors by filing a written notice of appeal, on a form provided by the division, with the Community Development director within 10 calendar days following the Commission action. The Director will determine if the notice is timely and if so, will transmit it to the clerk of the Board of Supervisors to be set for public hearing as specified in Section 47.030.7) </a:t>
            </a:r>
          </a:p>
          <a:p>
            <a:pPr marL="342900" marR="0" lvl="0" indent="-342900" algn="just">
              <a:spcBef>
                <a:spcPts val="0"/>
              </a:spcBef>
              <a:spcAft>
                <a:spcPts val="600"/>
              </a:spcAft>
              <a:buFont typeface="+mj-lt"/>
              <a:buAutoNum type="arabicParenR"/>
            </a:pPr>
            <a:r>
              <a:rPr lang="en-US" sz="5600" u="none" strike="noStrike" dirty="0">
                <a:effectLst/>
                <a:latin typeface="Times New Roman" panose="02020603050405020304" pitchFamily="18" charset="0"/>
                <a:ea typeface="Times New Roman" panose="02020603050405020304" pitchFamily="18" charset="0"/>
              </a:rPr>
              <a:t>Termination. A use permit shall terminate and all rights granted therein shall lapse, and the property affected thereby shall be subject to all the provisions and regulations applicable to the land use designation in which such property is classified at the time of such abandonment, when any of the following occur:</a:t>
            </a:r>
          </a:p>
          <a:p>
            <a:pPr marL="742950" marR="0" lvl="1" indent="-285750" algn="just">
              <a:spcBef>
                <a:spcPts val="0"/>
              </a:spcBef>
              <a:spcAft>
                <a:spcPts val="600"/>
              </a:spcAft>
              <a:buFont typeface="+mj-lt"/>
              <a:buAutoNum type="alphaUcPeriod"/>
            </a:pPr>
            <a:r>
              <a:rPr lang="en-US" sz="5600" dirty="0">
                <a:effectLst/>
                <a:latin typeface="Times New Roman" panose="02020603050405020304" pitchFamily="18" charset="0"/>
                <a:ea typeface="Times New Roman" panose="02020603050405020304" pitchFamily="18" charset="0"/>
              </a:rPr>
              <a:t>There is a failure to commence the exercise of such rights, as determined by the Director, within two years from the date of approval thereof. Exercise of rights shall mean substantial construction or physical alteration of property in reliance with the terms of the Director Review. </a:t>
            </a:r>
          </a:p>
          <a:p>
            <a:pPr marL="742950" marR="0" lvl="1" indent="-285750" algn="just">
              <a:spcBef>
                <a:spcPts val="0"/>
              </a:spcBef>
              <a:spcAft>
                <a:spcPts val="600"/>
              </a:spcAft>
              <a:buFont typeface="+mj-lt"/>
              <a:buAutoNum type="alphaUcPeriod"/>
            </a:pPr>
            <a:r>
              <a:rPr lang="en-US" sz="5600" dirty="0">
                <a:effectLst/>
                <a:latin typeface="Times New Roman" panose="02020603050405020304" pitchFamily="18" charset="0"/>
                <a:ea typeface="Times New Roman" panose="02020603050405020304" pitchFamily="18" charset="0"/>
              </a:rPr>
              <a:t>There is discontinuance for a continuous period of one year, as determined by the Director, of the exercise of the rights granted. </a:t>
            </a:r>
          </a:p>
          <a:p>
            <a:pPr marL="742950" marR="0" lvl="1" indent="-285750" algn="just">
              <a:spcBef>
                <a:spcPts val="0"/>
              </a:spcBef>
              <a:spcAft>
                <a:spcPts val="600"/>
              </a:spcAft>
              <a:buFont typeface="+mj-lt"/>
              <a:buAutoNum type="alphaUcPeriod"/>
            </a:pPr>
            <a:r>
              <a:rPr lang="en-US" sz="5600" dirty="0">
                <a:effectLst/>
                <a:latin typeface="Times New Roman" panose="02020603050405020304" pitchFamily="18" charset="0"/>
                <a:ea typeface="Times New Roman" panose="02020603050405020304" pitchFamily="18" charset="0"/>
              </a:rPr>
              <a:t>No extension is granted as provided in Section 31.080. </a:t>
            </a:r>
          </a:p>
          <a:p>
            <a:pPr marL="342900" marR="0" lvl="0" indent="-342900" algn="just">
              <a:spcBef>
                <a:spcPts val="0"/>
              </a:spcBef>
              <a:spcAft>
                <a:spcPts val="600"/>
              </a:spcAft>
              <a:buFont typeface="+mj-lt"/>
              <a:buAutoNum type="arabicParenR"/>
            </a:pPr>
            <a:r>
              <a:rPr lang="en-US" sz="5600" u="none" strike="noStrike" dirty="0">
                <a:effectLst/>
                <a:latin typeface="Times New Roman" panose="02020603050405020304" pitchFamily="18" charset="0"/>
                <a:ea typeface="Times New Roman" panose="02020603050405020304" pitchFamily="18" charset="0"/>
              </a:rPr>
              <a:t>Extension:  If there is a failure to exercise the rights of the use permit within two years (or as specified in the conditions) of the date of approval, the applicant may apply for an extension for an additional one year. Only one extension may be granted. Any request for extension shall be filed at least 60 days prior to the date of expiration and shall be accompanied by the appropriate fee. Upon receipt of the request for extension, the Planning Division shall review the application to determine the extent of review necessary and schedule it for public hearing. Conditions of approval for the use permit may be modified or expanded, including revision of the proposal, if deemed necessary. The Planning Division may also recommend that the Commission deny the request for extension. Exception to this provision is permitted for those use permits approved concurrently with a tentative parcel or tract map; in those cases the approval period(s) shall be the same as for the tentative map.</a:t>
            </a:r>
          </a:p>
          <a:p>
            <a:pPr marL="342900" marR="0" lvl="0" indent="-342900" algn="just">
              <a:spcBef>
                <a:spcPts val="0"/>
              </a:spcBef>
              <a:spcAft>
                <a:spcPts val="600"/>
              </a:spcAft>
              <a:buFont typeface="+mj-lt"/>
              <a:buAutoNum type="arabicParenR"/>
            </a:pPr>
            <a:r>
              <a:rPr lang="en-US" sz="5600" u="none" strike="noStrike" dirty="0">
                <a:effectLst/>
                <a:latin typeface="Times New Roman" panose="02020603050405020304" pitchFamily="18" charset="0"/>
                <a:ea typeface="Times New Roman" panose="02020603050405020304" pitchFamily="18" charset="0"/>
              </a:rPr>
              <a:t>Revocation: The Planning Commission may revoke the rights granted by a Director Review, and the property affected thereby shall be subject to all of the provisions and regulations of the Land Use Designations and Land Development Regulations applicable as of the effective date of revocation. Such revocation shall include the failure to comply with any condition contained in the Director Review or the violation by the owner or tenant of any provision pertaining to the premises for which such Director Review was granted. Before revocation of any permit, the commission shall hold a hearing thereon after giving written notice thereof to the permitted at least 10 days in advance of such hearing. The decision of the commission may be appealed to the Board of Supervisors in accordance with Chapter 47, Appeals, and shall be accompanied by an appropriate filing fee. </a:t>
            </a:r>
          </a:p>
          <a:p>
            <a:endParaRPr lang="en-US" dirty="0"/>
          </a:p>
        </p:txBody>
      </p:sp>
    </p:spTree>
    <p:extLst>
      <p:ext uri="{BB962C8B-B14F-4D97-AF65-F5344CB8AC3E}">
        <p14:creationId xmlns:p14="http://schemas.microsoft.com/office/powerpoint/2010/main" val="349784363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CF0944-51FA-9242-78E9-171559AA49A7}"/>
              </a:ext>
            </a:extLst>
          </p:cNvPr>
          <p:cNvSpPr>
            <a:spLocks noGrp="1"/>
          </p:cNvSpPr>
          <p:nvPr>
            <p:ph type="title"/>
          </p:nvPr>
        </p:nvSpPr>
        <p:spPr>
          <a:xfrm>
            <a:off x="481013" y="3752849"/>
            <a:ext cx="3290887" cy="2452687"/>
          </a:xfrm>
        </p:spPr>
        <p:txBody>
          <a:bodyPr anchor="ctr">
            <a:normAutofit/>
          </a:bodyPr>
          <a:lstStyle/>
          <a:p>
            <a:r>
              <a:rPr lang="en-US" sz="3600" dirty="0"/>
              <a:t>Project Setting and Description </a:t>
            </a:r>
          </a:p>
        </p:txBody>
      </p:sp>
      <p:pic>
        <p:nvPicPr>
          <p:cNvPr id="5" name="Picture 4">
            <a:extLst>
              <a:ext uri="{FF2B5EF4-FFF2-40B4-BE49-F238E27FC236}">
                <a16:creationId xmlns:a16="http://schemas.microsoft.com/office/drawing/2014/main" id="{EF2194B1-E42E-244E-34D0-0351FBEAD204}"/>
              </a:ext>
            </a:extLst>
          </p:cNvPr>
          <p:cNvPicPr>
            <a:picLocks noChangeAspect="1"/>
          </p:cNvPicPr>
          <p:nvPr/>
        </p:nvPicPr>
        <p:blipFill rotWithShape="1">
          <a:blip r:embed="rId2"/>
          <a:srcRect t="7185" b="23250"/>
          <a:stretch/>
        </p:blipFill>
        <p:spPr>
          <a:xfrm>
            <a:off x="20" y="10"/>
            <a:ext cx="12191980" cy="3710603"/>
          </a:xfrm>
          <a:custGeom>
            <a:avLst/>
            <a:gdLst/>
            <a:ahLst/>
            <a:cxnLst/>
            <a:rect l="l" t="t" r="r" b="b"/>
            <a:pathLst>
              <a:path w="12192000" h="3692092">
                <a:moveTo>
                  <a:pt x="0" y="0"/>
                </a:moveTo>
                <a:lnTo>
                  <a:pt x="12192000" y="0"/>
                </a:lnTo>
                <a:lnTo>
                  <a:pt x="12192000" y="3504824"/>
                </a:lnTo>
                <a:lnTo>
                  <a:pt x="12024691" y="3517794"/>
                </a:lnTo>
                <a:cubicBezTo>
                  <a:pt x="8077523" y="3783195"/>
                  <a:pt x="4094678" y="3026959"/>
                  <a:pt x="160485" y="3663863"/>
                </a:cubicBezTo>
                <a:lnTo>
                  <a:pt x="0" y="3692092"/>
                </a:lnTo>
                <a:close/>
              </a:path>
            </a:pathLst>
          </a:custGeom>
        </p:spPr>
      </p:pic>
      <p:sp>
        <p:nvSpPr>
          <p:cNvPr id="3" name="Content Placeholder 2">
            <a:extLst>
              <a:ext uri="{FF2B5EF4-FFF2-40B4-BE49-F238E27FC236}">
                <a16:creationId xmlns:a16="http://schemas.microsoft.com/office/drawing/2014/main" id="{1F3F66F0-8269-638C-99B9-EF30C5E360E7}"/>
              </a:ext>
            </a:extLst>
          </p:cNvPr>
          <p:cNvSpPr>
            <a:spLocks noGrp="1"/>
          </p:cNvSpPr>
          <p:nvPr>
            <p:ph idx="1"/>
          </p:nvPr>
        </p:nvSpPr>
        <p:spPr>
          <a:xfrm>
            <a:off x="4223982" y="3752850"/>
            <a:ext cx="7485413" cy="2452687"/>
          </a:xfrm>
        </p:spPr>
        <p:txBody>
          <a:bodyPr anchor="ctr">
            <a:normAutofit/>
          </a:bodyPr>
          <a:lstStyle/>
          <a:p>
            <a:r>
              <a:rPr lang="en-US" sz="1500"/>
              <a:t>1273 Swall Meadows Road, Swall Meadows. </a:t>
            </a:r>
          </a:p>
          <a:p>
            <a:r>
              <a:rPr lang="en-US" sz="1500"/>
              <a:t>0.95 acres with an existing primary residence.</a:t>
            </a:r>
          </a:p>
          <a:p>
            <a:r>
              <a:rPr lang="en-US" sz="1500"/>
              <a:t>Estate Residential designation.</a:t>
            </a:r>
          </a:p>
          <a:p>
            <a:r>
              <a:rPr lang="en-US" sz="1500"/>
              <a:t>Within the sphere of the Wheeler Crest Design Review Committee.</a:t>
            </a:r>
          </a:p>
          <a:p>
            <a:r>
              <a:rPr lang="en-US" sz="1500"/>
              <a:t>Use Permit 23-001 would permit the accessory structure to exceed 20’, less than 35’.</a:t>
            </a:r>
          </a:p>
          <a:p>
            <a:r>
              <a:rPr lang="en-US" sz="1500"/>
              <a:t>Expanded Home Occupation would permit Eastside Iron works to store and preform basic or minor repair to their heavy equipment. </a:t>
            </a:r>
          </a:p>
        </p:txBody>
      </p:sp>
    </p:spTree>
    <p:extLst>
      <p:ext uri="{BB962C8B-B14F-4D97-AF65-F5344CB8AC3E}">
        <p14:creationId xmlns:p14="http://schemas.microsoft.com/office/powerpoint/2010/main" val="381589271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503BF1-FE06-7870-80A9-0D4E91DD3352}"/>
              </a:ext>
            </a:extLst>
          </p:cNvPr>
          <p:cNvSpPr>
            <a:spLocks noGrp="1"/>
          </p:cNvSpPr>
          <p:nvPr>
            <p:ph type="title"/>
          </p:nvPr>
        </p:nvSpPr>
        <p:spPr/>
        <p:txBody>
          <a:bodyPr/>
          <a:lstStyle/>
          <a:p>
            <a:r>
              <a:rPr lang="en-US" dirty="0"/>
              <a:t>Background</a:t>
            </a:r>
          </a:p>
        </p:txBody>
      </p:sp>
      <p:sp>
        <p:nvSpPr>
          <p:cNvPr id="3" name="Content Placeholder 2">
            <a:extLst>
              <a:ext uri="{FF2B5EF4-FFF2-40B4-BE49-F238E27FC236}">
                <a16:creationId xmlns:a16="http://schemas.microsoft.com/office/drawing/2014/main" id="{2ABE50D9-6199-BED1-1292-7E5AFC5E960C}"/>
              </a:ext>
            </a:extLst>
          </p:cNvPr>
          <p:cNvSpPr>
            <a:spLocks noGrp="1"/>
          </p:cNvSpPr>
          <p:nvPr>
            <p:ph idx="1"/>
          </p:nvPr>
        </p:nvSpPr>
        <p:spPr/>
        <p:txBody>
          <a:bodyPr/>
          <a:lstStyle/>
          <a:p>
            <a:r>
              <a:rPr lang="en-US" dirty="0"/>
              <a:t>The applicant’s applied for a building permit in March 2021</a:t>
            </a:r>
          </a:p>
          <a:p>
            <a:r>
              <a:rPr lang="en-US" dirty="0"/>
              <a:t>A code compliant was received October 2021: building materials onsite and storing heaving equipment </a:t>
            </a:r>
          </a:p>
          <a:p>
            <a:pPr lvl="1"/>
            <a:r>
              <a:rPr lang="en-US" dirty="0"/>
              <a:t>Field inspection October 2021 </a:t>
            </a:r>
          </a:p>
          <a:p>
            <a:r>
              <a:rPr lang="en-US" dirty="0"/>
              <a:t>Building permit issued November 2021</a:t>
            </a:r>
          </a:p>
          <a:p>
            <a:r>
              <a:rPr lang="en-US" dirty="0"/>
              <a:t>Permit inspection began October 2022</a:t>
            </a:r>
          </a:p>
          <a:p>
            <a:r>
              <a:rPr lang="en-US" dirty="0"/>
              <a:t>A code complaint was received December 2022: building height</a:t>
            </a:r>
          </a:p>
          <a:p>
            <a:r>
              <a:rPr lang="en-US" dirty="0"/>
              <a:t>Application was accepted at LDTAC January 18, 2023.</a:t>
            </a:r>
          </a:p>
          <a:p>
            <a:endParaRPr lang="en-US" dirty="0"/>
          </a:p>
        </p:txBody>
      </p:sp>
    </p:spTree>
    <p:extLst>
      <p:ext uri="{BB962C8B-B14F-4D97-AF65-F5344CB8AC3E}">
        <p14:creationId xmlns:p14="http://schemas.microsoft.com/office/powerpoint/2010/main" val="4729100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000AB2-EF2A-6DBF-5312-1392C6F8D79A}"/>
              </a:ext>
            </a:extLst>
          </p:cNvPr>
          <p:cNvSpPr>
            <a:spLocks noGrp="1"/>
          </p:cNvSpPr>
          <p:nvPr>
            <p:ph type="title"/>
          </p:nvPr>
        </p:nvSpPr>
        <p:spPr/>
        <p:txBody>
          <a:bodyPr/>
          <a:lstStyle/>
          <a:p>
            <a:r>
              <a:rPr lang="en-US" dirty="0"/>
              <a:t>Discussion – Accessory structure height</a:t>
            </a:r>
          </a:p>
        </p:txBody>
      </p:sp>
      <p:sp>
        <p:nvSpPr>
          <p:cNvPr id="3" name="Content Placeholder 2">
            <a:extLst>
              <a:ext uri="{FF2B5EF4-FFF2-40B4-BE49-F238E27FC236}">
                <a16:creationId xmlns:a16="http://schemas.microsoft.com/office/drawing/2014/main" id="{ACF8D2C5-CDA6-D3E2-6AB4-22BB04C1E8AB}"/>
              </a:ext>
            </a:extLst>
          </p:cNvPr>
          <p:cNvSpPr>
            <a:spLocks noGrp="1"/>
          </p:cNvSpPr>
          <p:nvPr>
            <p:ph idx="1"/>
          </p:nvPr>
        </p:nvSpPr>
        <p:spPr/>
        <p:txBody>
          <a:bodyPr>
            <a:normAutofit fontScale="85000" lnSpcReduction="10000"/>
          </a:bodyPr>
          <a:lstStyle/>
          <a:p>
            <a:r>
              <a:rPr lang="en-US" sz="2400" dirty="0"/>
              <a:t>ER development standards met</a:t>
            </a:r>
          </a:p>
          <a:p>
            <a:r>
              <a:rPr lang="en-US" sz="2400" dirty="0"/>
              <a:t>Heights greater than 20’ may be approved through a use permit per Table 04.010.</a:t>
            </a:r>
          </a:p>
          <a:p>
            <a:r>
              <a:rPr lang="en-US" sz="2400" dirty="0"/>
              <a:t>04.110.A. All buildings and structures hereinafter designed or erected, or existing buildings that may be reconstructed, altered, moved or enlarged, shall have a height no greater than 35 feet </a:t>
            </a:r>
            <a:r>
              <a:rPr lang="en-US" sz="2400" b="1" dirty="0"/>
              <a:t>from grade measured from any point of the building. All heights shall be calculated from the natural grade or finished grade, whichever is more restrictive.</a:t>
            </a:r>
            <a:r>
              <a:rPr lang="en-US" sz="2400" dirty="0"/>
              <a:t> </a:t>
            </a:r>
          </a:p>
          <a:p>
            <a:r>
              <a:rPr lang="en-US" sz="2400" dirty="0"/>
              <a:t>04.110.B. Accessory buildings in any residential designation shall be limited to a maximum height of 20 feet except as may be permitted by the Director. </a:t>
            </a:r>
          </a:p>
          <a:p>
            <a:pPr lvl="1"/>
            <a:r>
              <a:rPr lang="en-US" sz="1800" dirty="0"/>
              <a:t>1. Accessory uses over 20 feet in height shall be architecturally compatible with and be subordinate to the primary residence. Additional design requirements, such as color, building material, landscaping, building articulating and location, may be required to minimize off-site visual impacts and respect neighborhood characteristics. Accessory Dwelling Units shall be subject to the same standards as the primary unit.</a:t>
            </a:r>
          </a:p>
          <a:p>
            <a:r>
              <a:rPr lang="en-US" sz="2400" dirty="0"/>
              <a:t>Residential exceptions. The height specified for residential development of 35 feet may be adjusted to allow additional height to a maximum of 45 feet, provided that the required side and rear yards are increased one foot in width for each foot of height over 35 feet.</a:t>
            </a:r>
          </a:p>
        </p:txBody>
      </p:sp>
    </p:spTree>
    <p:extLst>
      <p:ext uri="{BB962C8B-B14F-4D97-AF65-F5344CB8AC3E}">
        <p14:creationId xmlns:p14="http://schemas.microsoft.com/office/powerpoint/2010/main" val="362597824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569968E2-741B-135D-FE4D-2079D38CF65B}"/>
              </a:ext>
            </a:extLst>
          </p:cNvPr>
          <p:cNvPicPr>
            <a:picLocks noChangeAspect="1"/>
          </p:cNvPicPr>
          <p:nvPr/>
        </p:nvPicPr>
        <p:blipFill>
          <a:blip r:embed="rId2"/>
          <a:stretch>
            <a:fillRect/>
          </a:stretch>
        </p:blipFill>
        <p:spPr>
          <a:xfrm>
            <a:off x="8501388" y="281799"/>
            <a:ext cx="3442447" cy="2583402"/>
          </a:xfrm>
          <a:prstGeom prst="rect">
            <a:avLst/>
          </a:prstGeom>
        </p:spPr>
      </p:pic>
      <p:pic>
        <p:nvPicPr>
          <p:cNvPr id="7" name="Picture 6">
            <a:extLst>
              <a:ext uri="{FF2B5EF4-FFF2-40B4-BE49-F238E27FC236}">
                <a16:creationId xmlns:a16="http://schemas.microsoft.com/office/drawing/2014/main" id="{016EDBEE-F049-B7A8-E7EA-5E3E78A22D20}"/>
              </a:ext>
            </a:extLst>
          </p:cNvPr>
          <p:cNvPicPr>
            <a:picLocks noChangeAspect="1"/>
          </p:cNvPicPr>
          <p:nvPr/>
        </p:nvPicPr>
        <p:blipFill>
          <a:blip r:embed="rId3"/>
          <a:stretch>
            <a:fillRect/>
          </a:stretch>
        </p:blipFill>
        <p:spPr>
          <a:xfrm>
            <a:off x="452865" y="208156"/>
            <a:ext cx="3757185" cy="2373706"/>
          </a:xfrm>
          <a:prstGeom prst="rect">
            <a:avLst/>
          </a:prstGeom>
        </p:spPr>
      </p:pic>
      <p:pic>
        <p:nvPicPr>
          <p:cNvPr id="9" name="Picture 8">
            <a:extLst>
              <a:ext uri="{FF2B5EF4-FFF2-40B4-BE49-F238E27FC236}">
                <a16:creationId xmlns:a16="http://schemas.microsoft.com/office/drawing/2014/main" id="{3287B99E-021C-D3F7-0757-98E2E9E3C9DE}"/>
              </a:ext>
            </a:extLst>
          </p:cNvPr>
          <p:cNvPicPr>
            <a:picLocks noChangeAspect="1"/>
          </p:cNvPicPr>
          <p:nvPr/>
        </p:nvPicPr>
        <p:blipFill>
          <a:blip r:embed="rId4"/>
          <a:stretch>
            <a:fillRect/>
          </a:stretch>
        </p:blipFill>
        <p:spPr>
          <a:xfrm>
            <a:off x="4467468" y="2254916"/>
            <a:ext cx="4102830" cy="3475767"/>
          </a:xfrm>
          <a:prstGeom prst="rect">
            <a:avLst/>
          </a:prstGeom>
        </p:spPr>
      </p:pic>
      <p:pic>
        <p:nvPicPr>
          <p:cNvPr id="11" name="Picture 10">
            <a:extLst>
              <a:ext uri="{FF2B5EF4-FFF2-40B4-BE49-F238E27FC236}">
                <a16:creationId xmlns:a16="http://schemas.microsoft.com/office/drawing/2014/main" id="{E4FD2A64-6ECB-C560-59DE-DAB4AC0874FF}"/>
              </a:ext>
            </a:extLst>
          </p:cNvPr>
          <p:cNvPicPr>
            <a:picLocks noChangeAspect="1"/>
          </p:cNvPicPr>
          <p:nvPr/>
        </p:nvPicPr>
        <p:blipFill>
          <a:blip r:embed="rId5"/>
          <a:stretch>
            <a:fillRect/>
          </a:stretch>
        </p:blipFill>
        <p:spPr>
          <a:xfrm>
            <a:off x="8421266" y="4724096"/>
            <a:ext cx="3227294" cy="1713390"/>
          </a:xfrm>
          <a:prstGeom prst="rect">
            <a:avLst/>
          </a:prstGeom>
        </p:spPr>
      </p:pic>
      <p:pic>
        <p:nvPicPr>
          <p:cNvPr id="13" name="Picture 12">
            <a:extLst>
              <a:ext uri="{FF2B5EF4-FFF2-40B4-BE49-F238E27FC236}">
                <a16:creationId xmlns:a16="http://schemas.microsoft.com/office/drawing/2014/main" id="{C92C3CBB-2355-F292-99F1-CDDDD891A97E}"/>
              </a:ext>
            </a:extLst>
          </p:cNvPr>
          <p:cNvPicPr>
            <a:picLocks noChangeAspect="1"/>
          </p:cNvPicPr>
          <p:nvPr/>
        </p:nvPicPr>
        <p:blipFill>
          <a:blip r:embed="rId6"/>
          <a:stretch>
            <a:fillRect/>
          </a:stretch>
        </p:blipFill>
        <p:spPr>
          <a:xfrm>
            <a:off x="452865" y="3379137"/>
            <a:ext cx="3608153" cy="3058349"/>
          </a:xfrm>
          <a:prstGeom prst="rect">
            <a:avLst/>
          </a:prstGeom>
        </p:spPr>
      </p:pic>
    </p:spTree>
    <p:extLst>
      <p:ext uri="{BB962C8B-B14F-4D97-AF65-F5344CB8AC3E}">
        <p14:creationId xmlns:p14="http://schemas.microsoft.com/office/powerpoint/2010/main" val="363078264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F3B1B9BE-A8BB-F445-B378-5804B567CB15}"/>
              </a:ext>
            </a:extLst>
          </p:cNvPr>
          <p:cNvPicPr>
            <a:picLocks noGrp="1" noChangeAspect="1"/>
          </p:cNvPicPr>
          <p:nvPr>
            <p:ph idx="4294967295"/>
          </p:nvPr>
        </p:nvPicPr>
        <p:blipFill>
          <a:blip r:embed="rId3"/>
          <a:stretch>
            <a:fillRect/>
          </a:stretch>
        </p:blipFill>
        <p:spPr>
          <a:xfrm>
            <a:off x="223519" y="195570"/>
            <a:ext cx="7307948" cy="5443230"/>
          </a:xfrm>
          <a:ln>
            <a:solidFill>
              <a:schemeClr val="tx1"/>
            </a:solidFill>
          </a:ln>
        </p:spPr>
      </p:pic>
      <p:sp>
        <p:nvSpPr>
          <p:cNvPr id="7" name="Oval 6">
            <a:extLst>
              <a:ext uri="{FF2B5EF4-FFF2-40B4-BE49-F238E27FC236}">
                <a16:creationId xmlns:a16="http://schemas.microsoft.com/office/drawing/2014/main" id="{68E70D21-B716-5DEF-BE39-F88C8EC4E532}"/>
              </a:ext>
            </a:extLst>
          </p:cNvPr>
          <p:cNvSpPr/>
          <p:nvPr/>
        </p:nvSpPr>
        <p:spPr>
          <a:xfrm>
            <a:off x="4426585" y="3802856"/>
            <a:ext cx="528638" cy="547688"/>
          </a:xfrm>
          <a:prstGeom prst="ellipse">
            <a:avLst/>
          </a:prstGeom>
          <a:noFill/>
          <a:ln w="317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E9C2002A-36C4-1C5D-5793-B5A74250DB46}"/>
              </a:ext>
            </a:extLst>
          </p:cNvPr>
          <p:cNvSpPr txBox="1"/>
          <p:nvPr/>
        </p:nvSpPr>
        <p:spPr>
          <a:xfrm>
            <a:off x="7707673" y="468620"/>
            <a:ext cx="4752340" cy="3970318"/>
          </a:xfrm>
          <a:prstGeom prst="rect">
            <a:avLst/>
          </a:prstGeom>
          <a:noFill/>
        </p:spPr>
        <p:txBody>
          <a:bodyPr wrap="square" rtlCol="0">
            <a:spAutoFit/>
          </a:bodyPr>
          <a:lstStyle/>
          <a:p>
            <a:r>
              <a:rPr lang="en-US" dirty="0"/>
              <a:t>Garage height: 29’3”</a:t>
            </a:r>
          </a:p>
          <a:p>
            <a:r>
              <a:rPr lang="en-US" dirty="0"/>
              <a:t>Finished grade: 980’</a:t>
            </a:r>
          </a:p>
          <a:p>
            <a:r>
              <a:rPr lang="en-US" dirty="0"/>
              <a:t>Finished foundation: 982.2’</a:t>
            </a:r>
          </a:p>
          <a:p>
            <a:endParaRPr lang="en-US" dirty="0"/>
          </a:p>
          <a:p>
            <a:r>
              <a:rPr lang="en-US" dirty="0"/>
              <a:t>Original grade: 976.5’</a:t>
            </a:r>
          </a:p>
          <a:p>
            <a:r>
              <a:rPr lang="en-US" dirty="0"/>
              <a:t>     Original grade to finished foundation: 5’6”</a:t>
            </a:r>
          </a:p>
          <a:p>
            <a:r>
              <a:rPr lang="en-US" dirty="0"/>
              <a:t>     </a:t>
            </a:r>
            <a:r>
              <a:rPr lang="en-US" u="sng" dirty="0"/>
              <a:t>Total structure height: 34’9”</a:t>
            </a:r>
          </a:p>
          <a:p>
            <a:endParaRPr lang="en-US" dirty="0"/>
          </a:p>
          <a:p>
            <a:r>
              <a:rPr lang="en-US" dirty="0"/>
              <a:t>Finished grade: 980’</a:t>
            </a:r>
          </a:p>
          <a:p>
            <a:r>
              <a:rPr lang="en-US" dirty="0"/>
              <a:t>Finished foundation: 982.2”</a:t>
            </a:r>
          </a:p>
          <a:p>
            <a:r>
              <a:rPr lang="en-US" dirty="0"/>
              <a:t>    </a:t>
            </a:r>
            <a:r>
              <a:rPr lang="en-US" u="sng" dirty="0"/>
              <a:t> Total structure height: 31’ 5”</a:t>
            </a:r>
          </a:p>
          <a:p>
            <a:endParaRPr lang="en-US" dirty="0"/>
          </a:p>
          <a:p>
            <a:r>
              <a:rPr lang="en-US" dirty="0"/>
              <a:t>	</a:t>
            </a:r>
          </a:p>
          <a:p>
            <a:endParaRPr lang="en-US" dirty="0"/>
          </a:p>
        </p:txBody>
      </p:sp>
      <p:sp>
        <p:nvSpPr>
          <p:cNvPr id="13" name="TextBox 12">
            <a:extLst>
              <a:ext uri="{FF2B5EF4-FFF2-40B4-BE49-F238E27FC236}">
                <a16:creationId xmlns:a16="http://schemas.microsoft.com/office/drawing/2014/main" id="{6E2C7ECB-33E2-542D-B8DE-4D3CA4BFD655}"/>
              </a:ext>
            </a:extLst>
          </p:cNvPr>
          <p:cNvSpPr txBox="1"/>
          <p:nvPr/>
        </p:nvSpPr>
        <p:spPr>
          <a:xfrm rot="19756650">
            <a:off x="6493907" y="2732518"/>
            <a:ext cx="885825" cy="369332"/>
          </a:xfrm>
          <a:prstGeom prst="rect">
            <a:avLst/>
          </a:prstGeom>
          <a:noFill/>
        </p:spPr>
        <p:txBody>
          <a:bodyPr wrap="square" rtlCol="0">
            <a:spAutoFit/>
          </a:bodyPr>
          <a:lstStyle/>
          <a:p>
            <a:r>
              <a:rPr lang="en-US" dirty="0"/>
              <a:t>976</a:t>
            </a:r>
          </a:p>
        </p:txBody>
      </p:sp>
      <p:sp>
        <p:nvSpPr>
          <p:cNvPr id="14" name="TextBox 13">
            <a:extLst>
              <a:ext uri="{FF2B5EF4-FFF2-40B4-BE49-F238E27FC236}">
                <a16:creationId xmlns:a16="http://schemas.microsoft.com/office/drawing/2014/main" id="{A1990516-CA19-4427-8F28-A4AF9D41A773}"/>
              </a:ext>
            </a:extLst>
          </p:cNvPr>
          <p:cNvSpPr txBox="1"/>
          <p:nvPr/>
        </p:nvSpPr>
        <p:spPr>
          <a:xfrm rot="19756650">
            <a:off x="6198147" y="2347495"/>
            <a:ext cx="885825" cy="369332"/>
          </a:xfrm>
          <a:prstGeom prst="rect">
            <a:avLst/>
          </a:prstGeom>
          <a:noFill/>
        </p:spPr>
        <p:txBody>
          <a:bodyPr wrap="square" rtlCol="0">
            <a:spAutoFit/>
          </a:bodyPr>
          <a:lstStyle/>
          <a:p>
            <a:r>
              <a:rPr lang="en-US" dirty="0"/>
              <a:t>977</a:t>
            </a:r>
          </a:p>
        </p:txBody>
      </p:sp>
      <p:pic>
        <p:nvPicPr>
          <p:cNvPr id="18" name="Picture 17">
            <a:extLst>
              <a:ext uri="{FF2B5EF4-FFF2-40B4-BE49-F238E27FC236}">
                <a16:creationId xmlns:a16="http://schemas.microsoft.com/office/drawing/2014/main" id="{B4AB23D9-A803-6DA1-3E0C-A06090169FEA}"/>
              </a:ext>
            </a:extLst>
          </p:cNvPr>
          <p:cNvPicPr>
            <a:picLocks noChangeAspect="1"/>
          </p:cNvPicPr>
          <p:nvPr/>
        </p:nvPicPr>
        <p:blipFill>
          <a:blip r:embed="rId4"/>
          <a:stretch>
            <a:fillRect/>
          </a:stretch>
        </p:blipFill>
        <p:spPr>
          <a:xfrm>
            <a:off x="7771216" y="3802856"/>
            <a:ext cx="3906380" cy="2619663"/>
          </a:xfrm>
          <a:prstGeom prst="rect">
            <a:avLst/>
          </a:prstGeom>
          <a:ln>
            <a:solidFill>
              <a:schemeClr val="tx1"/>
            </a:solidFill>
          </a:ln>
        </p:spPr>
      </p:pic>
    </p:spTree>
    <p:extLst>
      <p:ext uri="{BB962C8B-B14F-4D97-AF65-F5344CB8AC3E}">
        <p14:creationId xmlns:p14="http://schemas.microsoft.com/office/powerpoint/2010/main" val="416102665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07B1463-DE51-A403-7D11-85872E50B039}"/>
              </a:ext>
            </a:extLst>
          </p:cNvPr>
          <p:cNvPicPr>
            <a:picLocks noChangeAspect="1"/>
          </p:cNvPicPr>
          <p:nvPr/>
        </p:nvPicPr>
        <p:blipFill>
          <a:blip r:embed="rId2"/>
          <a:stretch>
            <a:fillRect/>
          </a:stretch>
        </p:blipFill>
        <p:spPr>
          <a:xfrm>
            <a:off x="1795462" y="500062"/>
            <a:ext cx="8601075" cy="6067425"/>
          </a:xfrm>
          <a:prstGeom prst="rect">
            <a:avLst/>
          </a:prstGeom>
        </p:spPr>
      </p:pic>
      <p:cxnSp>
        <p:nvCxnSpPr>
          <p:cNvPr id="5" name="Straight Connector 4">
            <a:extLst>
              <a:ext uri="{FF2B5EF4-FFF2-40B4-BE49-F238E27FC236}">
                <a16:creationId xmlns:a16="http://schemas.microsoft.com/office/drawing/2014/main" id="{F54982C5-F1D8-E4F5-76F6-7128195E00CA}"/>
              </a:ext>
            </a:extLst>
          </p:cNvPr>
          <p:cNvCxnSpPr>
            <a:cxnSpLocks/>
          </p:cNvCxnSpPr>
          <p:nvPr/>
        </p:nvCxnSpPr>
        <p:spPr>
          <a:xfrm>
            <a:off x="3295650" y="4996081"/>
            <a:ext cx="0" cy="101600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47A1BAC7-51AD-520D-BA85-E7FA2C833FB6}"/>
              </a:ext>
            </a:extLst>
          </p:cNvPr>
          <p:cNvCxnSpPr>
            <a:cxnSpLocks/>
          </p:cNvCxnSpPr>
          <p:nvPr/>
        </p:nvCxnSpPr>
        <p:spPr>
          <a:xfrm>
            <a:off x="3295650" y="1037865"/>
            <a:ext cx="0" cy="3958216"/>
          </a:xfrm>
          <a:prstGeom prst="line">
            <a:avLst/>
          </a:prstGeom>
          <a:ln w="38100">
            <a:solidFill>
              <a:srgbClr val="FFC000"/>
            </a:solidFill>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F65A0AC1-9E5F-169B-FA0D-341095D57CE0}"/>
              </a:ext>
            </a:extLst>
          </p:cNvPr>
          <p:cNvSpPr txBox="1"/>
          <p:nvPr/>
        </p:nvSpPr>
        <p:spPr>
          <a:xfrm>
            <a:off x="3460750" y="4857750"/>
            <a:ext cx="1135247" cy="646331"/>
          </a:xfrm>
          <a:prstGeom prst="rect">
            <a:avLst/>
          </a:prstGeom>
          <a:noFill/>
        </p:spPr>
        <p:txBody>
          <a:bodyPr wrap="none" rtlCol="0">
            <a:spAutoFit/>
          </a:bodyPr>
          <a:lstStyle/>
          <a:p>
            <a:r>
              <a:rPr lang="en-US" sz="3600" b="1" dirty="0">
                <a:solidFill>
                  <a:srgbClr val="FF0000"/>
                </a:solidFill>
              </a:rPr>
              <a:t>5’ 6”</a:t>
            </a:r>
            <a:r>
              <a:rPr lang="en-US" dirty="0"/>
              <a:t>’</a:t>
            </a:r>
          </a:p>
        </p:txBody>
      </p:sp>
      <p:sp>
        <p:nvSpPr>
          <p:cNvPr id="11" name="TextBox 10">
            <a:extLst>
              <a:ext uri="{FF2B5EF4-FFF2-40B4-BE49-F238E27FC236}">
                <a16:creationId xmlns:a16="http://schemas.microsoft.com/office/drawing/2014/main" id="{26BDC266-0FF1-C1E4-1352-22E4812C24CE}"/>
              </a:ext>
            </a:extLst>
          </p:cNvPr>
          <p:cNvSpPr txBox="1"/>
          <p:nvPr/>
        </p:nvSpPr>
        <p:spPr>
          <a:xfrm>
            <a:off x="3460750" y="3049407"/>
            <a:ext cx="1265090" cy="646331"/>
          </a:xfrm>
          <a:prstGeom prst="rect">
            <a:avLst/>
          </a:prstGeom>
          <a:noFill/>
        </p:spPr>
        <p:txBody>
          <a:bodyPr wrap="none" rtlCol="0">
            <a:spAutoFit/>
          </a:bodyPr>
          <a:lstStyle/>
          <a:p>
            <a:r>
              <a:rPr lang="en-US" sz="3600" b="1" dirty="0">
                <a:solidFill>
                  <a:srgbClr val="FFC000"/>
                </a:solidFill>
              </a:rPr>
              <a:t>29’3”</a:t>
            </a:r>
            <a:r>
              <a:rPr lang="en-US" dirty="0">
                <a:solidFill>
                  <a:srgbClr val="FFC000"/>
                </a:solidFill>
              </a:rPr>
              <a:t>’</a:t>
            </a:r>
          </a:p>
        </p:txBody>
      </p:sp>
      <p:cxnSp>
        <p:nvCxnSpPr>
          <p:cNvPr id="21" name="Straight Connector 20">
            <a:extLst>
              <a:ext uri="{FF2B5EF4-FFF2-40B4-BE49-F238E27FC236}">
                <a16:creationId xmlns:a16="http://schemas.microsoft.com/office/drawing/2014/main" id="{06E429FD-76BB-17A2-8709-556622CAE205}"/>
              </a:ext>
            </a:extLst>
          </p:cNvPr>
          <p:cNvCxnSpPr>
            <a:cxnSpLocks/>
          </p:cNvCxnSpPr>
          <p:nvPr/>
        </p:nvCxnSpPr>
        <p:spPr>
          <a:xfrm>
            <a:off x="3086100" y="1037865"/>
            <a:ext cx="0" cy="4324710"/>
          </a:xfrm>
          <a:prstGeom prst="line">
            <a:avLst/>
          </a:prstGeom>
          <a:ln w="38100">
            <a:solidFill>
              <a:srgbClr val="00B050"/>
            </a:solidFill>
          </a:ln>
        </p:spPr>
        <p:style>
          <a:lnRef idx="1">
            <a:schemeClr val="accent1"/>
          </a:lnRef>
          <a:fillRef idx="0">
            <a:schemeClr val="accent1"/>
          </a:fillRef>
          <a:effectRef idx="0">
            <a:schemeClr val="accent1"/>
          </a:effectRef>
          <a:fontRef idx="minor">
            <a:schemeClr val="tx1"/>
          </a:fontRef>
        </p:style>
      </p:cxnSp>
      <p:sp>
        <p:nvSpPr>
          <p:cNvPr id="23" name="TextBox 22">
            <a:extLst>
              <a:ext uri="{FF2B5EF4-FFF2-40B4-BE49-F238E27FC236}">
                <a16:creationId xmlns:a16="http://schemas.microsoft.com/office/drawing/2014/main" id="{F837AC21-6301-13EF-3290-DF169D9319D0}"/>
              </a:ext>
            </a:extLst>
          </p:cNvPr>
          <p:cNvSpPr txBox="1"/>
          <p:nvPr/>
        </p:nvSpPr>
        <p:spPr>
          <a:xfrm>
            <a:off x="1925786" y="1239657"/>
            <a:ext cx="1263487" cy="646331"/>
          </a:xfrm>
          <a:prstGeom prst="rect">
            <a:avLst/>
          </a:prstGeom>
          <a:noFill/>
        </p:spPr>
        <p:txBody>
          <a:bodyPr wrap="none" rtlCol="0">
            <a:spAutoFit/>
          </a:bodyPr>
          <a:lstStyle/>
          <a:p>
            <a:r>
              <a:rPr lang="en-US" sz="3600" b="1" dirty="0">
                <a:solidFill>
                  <a:srgbClr val="00B050"/>
                </a:solidFill>
              </a:rPr>
              <a:t>31’5”</a:t>
            </a:r>
            <a:r>
              <a:rPr lang="en-US" dirty="0">
                <a:solidFill>
                  <a:srgbClr val="00B050"/>
                </a:solidFill>
              </a:rPr>
              <a:t>’</a:t>
            </a:r>
          </a:p>
        </p:txBody>
      </p:sp>
    </p:spTree>
    <p:extLst>
      <p:ext uri="{BB962C8B-B14F-4D97-AF65-F5344CB8AC3E}">
        <p14:creationId xmlns:p14="http://schemas.microsoft.com/office/powerpoint/2010/main" val="387323635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9F953A-43BE-1B0A-A306-1E4639D845B9}"/>
              </a:ext>
            </a:extLst>
          </p:cNvPr>
          <p:cNvSpPr>
            <a:spLocks noGrp="1"/>
          </p:cNvSpPr>
          <p:nvPr>
            <p:ph type="title"/>
          </p:nvPr>
        </p:nvSpPr>
        <p:spPr/>
        <p:txBody>
          <a:bodyPr>
            <a:normAutofit/>
          </a:bodyPr>
          <a:lstStyle/>
          <a:p>
            <a:r>
              <a:rPr lang="en-US" sz="4200" dirty="0"/>
              <a:t>Use Permit Findings, Accessory structure height</a:t>
            </a:r>
          </a:p>
        </p:txBody>
      </p:sp>
      <p:sp>
        <p:nvSpPr>
          <p:cNvPr id="3" name="Content Placeholder 2">
            <a:extLst>
              <a:ext uri="{FF2B5EF4-FFF2-40B4-BE49-F238E27FC236}">
                <a16:creationId xmlns:a16="http://schemas.microsoft.com/office/drawing/2014/main" id="{01936915-0BA3-915D-5D76-F6AEEB9D0BC4}"/>
              </a:ext>
            </a:extLst>
          </p:cNvPr>
          <p:cNvSpPr>
            <a:spLocks noGrp="1"/>
          </p:cNvSpPr>
          <p:nvPr>
            <p:ph idx="1"/>
          </p:nvPr>
        </p:nvSpPr>
        <p:spPr/>
        <p:txBody>
          <a:bodyPr/>
          <a:lstStyle/>
          <a:p>
            <a:pPr marL="342900" indent="-342900" algn="just">
              <a:buFont typeface="+mj-lt"/>
              <a:buAutoNum type="arabicPeriod"/>
            </a:pPr>
            <a:r>
              <a:rPr lang="en-US" sz="2400" i="1" dirty="0">
                <a:effectLst/>
                <a:latin typeface="Times New Roman" panose="02020603050405020304" pitchFamily="18" charset="0"/>
                <a:ea typeface="Times New Roman" panose="02020603050405020304" pitchFamily="18" charset="0"/>
              </a:rPr>
              <a:t>All applicable provisions of the Mono County General Plan are complied with, and the site of the proposed use is adequate in size and shape to accommodate the use and to accommodate all yards, walls and fences, parking, loading, landscaping and other required features because:</a:t>
            </a:r>
          </a:p>
          <a:p>
            <a:pPr marL="342900" indent="-342900" algn="just">
              <a:buFont typeface="+mj-lt"/>
              <a:buAutoNum type="arabicPeriod"/>
            </a:pPr>
            <a:r>
              <a:rPr lang="en-US" sz="2400" i="1" dirty="0">
                <a:effectLst/>
                <a:latin typeface="Times New Roman" panose="02020603050405020304" pitchFamily="18" charset="0"/>
                <a:ea typeface="Times New Roman" panose="02020603050405020304" pitchFamily="18" charset="0"/>
              </a:rPr>
              <a:t>The site for the proposed use related to streets and highways is adequate in width and type to carry the quantity and kind of traffic generated by the proposed use because:</a:t>
            </a:r>
            <a:endParaRPr lang="en-US" sz="2400" dirty="0">
              <a:effectLst/>
              <a:latin typeface="Times New Roman" panose="02020603050405020304" pitchFamily="18" charset="0"/>
              <a:ea typeface="Times New Roman" panose="02020603050405020304" pitchFamily="18" charset="0"/>
            </a:endParaRPr>
          </a:p>
          <a:p>
            <a:pPr marL="342900" indent="-342900" algn="just">
              <a:buFont typeface="+mj-lt"/>
              <a:buAutoNum type="arabicPeriod"/>
            </a:pPr>
            <a:r>
              <a:rPr lang="en-US" sz="2400" i="1" dirty="0">
                <a:effectLst/>
                <a:latin typeface="Times New Roman" panose="02020603050405020304" pitchFamily="18" charset="0"/>
                <a:ea typeface="Times New Roman" panose="02020603050405020304" pitchFamily="18" charset="0"/>
              </a:rPr>
              <a:t>The proposed use will not be detrimental to the public welfare or injurious to property or improvements in the area on which the property is located because: </a:t>
            </a:r>
            <a:endParaRPr lang="en-US" sz="2400" dirty="0">
              <a:effectLst/>
              <a:latin typeface="Times New Roman" panose="02020603050405020304" pitchFamily="18" charset="0"/>
              <a:ea typeface="Times New Roman" panose="02020603050405020304" pitchFamily="18" charset="0"/>
            </a:endParaRPr>
          </a:p>
          <a:p>
            <a:pPr marL="342900" indent="-342900" algn="just">
              <a:buFont typeface="+mj-lt"/>
              <a:buAutoNum type="arabicPeriod"/>
            </a:pPr>
            <a:r>
              <a:rPr lang="en-US" sz="2400" i="1" dirty="0">
                <a:effectLst/>
                <a:latin typeface="Times New Roman" panose="02020603050405020304" pitchFamily="18" charset="0"/>
                <a:ea typeface="Times New Roman" panose="02020603050405020304" pitchFamily="18" charset="0"/>
              </a:rPr>
              <a:t>The proposed use is consistent with the map and text of the Mono County General Plan because:</a:t>
            </a:r>
            <a:endParaRPr lang="en-US" sz="2400" dirty="0">
              <a:effectLst/>
              <a:latin typeface="Times New Roman" panose="02020603050405020304" pitchFamily="18" charset="0"/>
              <a:ea typeface="Times New Roman" panose="02020603050405020304" pitchFamily="18" charset="0"/>
            </a:endParaRPr>
          </a:p>
          <a:p>
            <a:pPr marL="342900" indent="-342900">
              <a:buFont typeface="+mj-lt"/>
              <a:buAutoNum type="arabicPeriod"/>
            </a:pPr>
            <a:endParaRPr lang="en-US" sz="18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5800849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descr="A picture containing snow, outdoor, sky, mountain&#10;&#10;Description automatically generated">
            <a:extLst>
              <a:ext uri="{FF2B5EF4-FFF2-40B4-BE49-F238E27FC236}">
                <a16:creationId xmlns:a16="http://schemas.microsoft.com/office/drawing/2014/main" id="{EE73ED19-CA05-021B-FBB8-96FCDEA9D6B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3467" y="1444625"/>
            <a:ext cx="5291666" cy="3968749"/>
          </a:xfrm>
          <a:prstGeom prst="rect">
            <a:avLst/>
          </a:prstGeom>
        </p:spPr>
      </p:pic>
      <p:pic>
        <p:nvPicPr>
          <p:cNvPr id="7" name="Picture 6" descr="A picture containing sky, snow, outdoor, day&#10;&#10;Description automatically generated">
            <a:extLst>
              <a:ext uri="{FF2B5EF4-FFF2-40B4-BE49-F238E27FC236}">
                <a16:creationId xmlns:a16="http://schemas.microsoft.com/office/drawing/2014/main" id="{F2F76093-13C8-6765-5D1D-BF7986F9C18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56865" y="1444625"/>
            <a:ext cx="5291667" cy="3968750"/>
          </a:xfrm>
          <a:prstGeom prst="rect">
            <a:avLst/>
          </a:prstGeom>
        </p:spPr>
      </p:pic>
    </p:spTree>
    <p:extLst>
      <p:ext uri="{BB962C8B-B14F-4D97-AF65-F5344CB8AC3E}">
        <p14:creationId xmlns:p14="http://schemas.microsoft.com/office/powerpoint/2010/main" val="286264004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3336A4187AE7034BA08C16789CBB0582" ma:contentTypeVersion="12" ma:contentTypeDescription="Create a new document." ma:contentTypeScope="" ma:versionID="9a8ed8f43a2a7faf65a7d9b765058ba8">
  <xsd:schema xmlns:xsd="http://www.w3.org/2001/XMLSchema" xmlns:xs="http://www.w3.org/2001/XMLSchema" xmlns:p="http://schemas.microsoft.com/office/2006/metadata/properties" xmlns:ns2="a5e947fa-e9de-4e20-9dc3-8ff936a890b4" xmlns:ns3="c62896f0-2fc7-430d-b36a-19fa00e6079f" targetNamespace="http://schemas.microsoft.com/office/2006/metadata/properties" ma:root="true" ma:fieldsID="c869a127a6594505877d6c7af3a8ae01" ns2:_="" ns3:_="">
    <xsd:import namespace="a5e947fa-e9de-4e20-9dc3-8ff936a890b4"/>
    <xsd:import namespace="c62896f0-2fc7-430d-b36a-19fa00e6079f"/>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LengthInSeconds"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5e947fa-e9de-4e20-9dc3-8ff936a890b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LengthInSeconds" ma:index="11" nillable="true" ma:displayName="MediaLengthInSeconds" ma:hidden="true" ma:internalName="MediaLengthInSeconds" ma:readOnly="true">
      <xsd:simpleType>
        <xsd:restriction base="dms:Unknown"/>
      </xsd:simpleType>
    </xsd:element>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a1564444-4256-4d2b-9f9e-dfa6a9e95037" ma:termSetId="09814cd3-568e-fe90-9814-8d621ff8fb84" ma:anchorId="fba54fb3-c3e1-fe81-a776-ca4b69148c4d" ma:open="true" ma:isKeyword="false">
      <xsd:complexType>
        <xsd:sequence>
          <xsd:element ref="pc:Terms" minOccurs="0" maxOccurs="1"/>
        </xsd:sequence>
      </xsd:complex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c62896f0-2fc7-430d-b36a-19fa00e6079f" elementFormDefault="qualified">
    <xsd:import namespace="http://schemas.microsoft.com/office/2006/documentManagement/types"/>
    <xsd:import namespace="http://schemas.microsoft.com/office/infopath/2007/PartnerControls"/>
    <xsd:element name="TaxCatchAll" ma:index="14" nillable="true" ma:displayName="Taxonomy Catch All Column" ma:hidden="true" ma:list="{f5da3f17-7ee2-40cc-874b-597475ab4f94}" ma:internalName="TaxCatchAll" ma:showField="CatchAllData" ma:web="c62896f0-2fc7-430d-b36a-19fa00e6079f">
      <xsd:complexType>
        <xsd:complexContent>
          <xsd:extension base="dms:MultiChoiceLookup">
            <xsd:sequence>
              <xsd:element name="Value" type="dms:Lookup" maxOccurs="unbounded" minOccurs="0" nillable="true"/>
            </xsd:sequence>
          </xsd:extension>
        </xsd:complexContent>
      </xsd:complexType>
    </xsd:element>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EBB2FBAE-326C-4CCC-A93F-D3700F43A154}"/>
</file>

<file path=customXml/itemProps2.xml><?xml version="1.0" encoding="utf-8"?>
<ds:datastoreItem xmlns:ds="http://schemas.openxmlformats.org/officeDocument/2006/customXml" ds:itemID="{631F538C-9B72-4173-B31F-4B92A358C27B}"/>
</file>

<file path=docProps/app.xml><?xml version="1.0" encoding="utf-8"?>
<Properties xmlns="http://schemas.openxmlformats.org/officeDocument/2006/extended-properties" xmlns:vt="http://schemas.openxmlformats.org/officeDocument/2006/docPropsVTypes">
  <TotalTime>2587</TotalTime>
  <Words>2134</Words>
  <Application>Microsoft Office PowerPoint</Application>
  <PresentationFormat>Widescreen</PresentationFormat>
  <Paragraphs>114</Paragraphs>
  <Slides>18</Slides>
  <Notes>4</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18</vt:i4>
      </vt:variant>
    </vt:vector>
  </HeadingPairs>
  <TitlesOfParts>
    <vt:vector size="23" baseType="lpstr">
      <vt:lpstr>Arial</vt:lpstr>
      <vt:lpstr>Calibri</vt:lpstr>
      <vt:lpstr>Calibri Light</vt:lpstr>
      <vt:lpstr>Times New Roman</vt:lpstr>
      <vt:lpstr>Office Theme</vt:lpstr>
      <vt:lpstr>Use Permit 23-001/Sherer Expanded Home Occupation Permit 23-001</vt:lpstr>
      <vt:lpstr>Project Setting and Description </vt:lpstr>
      <vt:lpstr>Background</vt:lpstr>
      <vt:lpstr>Discussion – Accessory structure height</vt:lpstr>
      <vt:lpstr>PowerPoint Presentation</vt:lpstr>
      <vt:lpstr>PowerPoint Presentation</vt:lpstr>
      <vt:lpstr>PowerPoint Presentation</vt:lpstr>
      <vt:lpstr>Use Permit Findings, Accessory structure height</vt:lpstr>
      <vt:lpstr>PowerPoint Presentation</vt:lpstr>
      <vt:lpstr>PowerPoint Presentation</vt:lpstr>
      <vt:lpstr>Discussion – Expanded Home Occupation</vt:lpstr>
      <vt:lpstr>PowerPoint Presentation</vt:lpstr>
      <vt:lpstr>Expanded Home Occupation Findings</vt:lpstr>
      <vt:lpstr>Public Notice</vt:lpstr>
      <vt:lpstr>Public Comments</vt:lpstr>
      <vt:lpstr>PowerPoint Presentation</vt:lpstr>
      <vt:lpstr>Conditions of Approval </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Use Permit 23-001/Sherer Expanded Home Occupation Permit 23-001</dc:title>
  <dc:creator>Michael Draper</dc:creator>
  <cp:lastModifiedBy>Michael Draper</cp:lastModifiedBy>
  <cp:revision>2</cp:revision>
  <dcterms:created xsi:type="dcterms:W3CDTF">2023-02-14T21:47:46Z</dcterms:created>
  <dcterms:modified xsi:type="dcterms:W3CDTF">2023-02-16T16:55:39Z</dcterms:modified>
</cp:coreProperties>
</file>