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73" r:id="rId5"/>
    <p:sldId id="429" r:id="rId6"/>
    <p:sldId id="497" r:id="rId7"/>
    <p:sldId id="496" r:id="rId8"/>
    <p:sldId id="477" r:id="rId9"/>
    <p:sldId id="498" r:id="rId10"/>
    <p:sldId id="499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E78124-DA41-4979-A469-5F43E857405E}">
          <p14:sldIdLst>
            <p14:sldId id="273"/>
            <p14:sldId id="429"/>
            <p14:sldId id="497"/>
            <p14:sldId id="496"/>
            <p14:sldId id="477"/>
            <p14:sldId id="498"/>
            <p14:sldId id="49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22" autoAdjust="0"/>
    <p:restoredTop sz="94818" autoAdjust="0"/>
  </p:normalViewPr>
  <p:slideViewPr>
    <p:cSldViewPr snapToGrid="0">
      <p:cViewPr varScale="1">
        <p:scale>
          <a:sx n="71" d="100"/>
          <a:sy n="71" d="100"/>
        </p:scale>
        <p:origin x="56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20"/>
    </p:cViewPr>
  </p:sorterViewPr>
  <p:notesViewPr>
    <p:cSldViewPr snapToGrid="0">
      <p:cViewPr varScale="1">
        <p:scale>
          <a:sx n="51" d="100"/>
          <a:sy n="51" d="100"/>
        </p:scale>
        <p:origin x="29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34DB4A-1D37-43AF-8C2E-D26AEA582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B5D2A-EA32-4E31-808C-4CC2BF85A2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C402D-85DC-4058-A49E-9A5B9A2752F1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C29C0-9C87-490B-9CFA-1059C865DC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320B7-3904-4046-989C-52B362AD3B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B5E1-0D9F-475A-9C18-71CEF3E2B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38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618BA-3740-4769-AB1C-FF9617C1FC65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11C93-1C78-4DDE-BB57-05C301CC4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0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8/17/2022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8/17/2022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8/17/2022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8/17/2022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8/17/2022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8/17/2022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8/17/2022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8/17/2022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EE997D3B-4ECD-4397-A989-D5882BB32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A852E5D-96B2-47B5-AB0F-426F231FB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1"/>
            <a:ext cx="3703320" cy="5935131"/>
            <a:chOff x="438068" y="457201"/>
            <a:chExt cx="3703320" cy="593513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BEA2C8A-CA20-494E-8DAA-985E842E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41102"/>
              <a:ext cx="3702134" cy="5751230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BAE429C-3A94-4C39-B88C-596F1E4C0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1"/>
              <a:ext cx="3703320" cy="91440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68" y="4480588"/>
            <a:ext cx="3570796" cy="1797702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Board of supervisors meeting</a:t>
            </a: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August 16, 2022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5AD4F3-239E-4B7D-84BF-DE1471605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957" y="5079566"/>
            <a:ext cx="3659814" cy="155662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4CBDC7-F269-4B84-B664-9FC5D4A40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0391" y="4971073"/>
            <a:ext cx="2159657" cy="15291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20B07C-F082-439E-8D0D-7AF0BBB805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7015" y="5079566"/>
            <a:ext cx="1397748" cy="16613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CDBE54-48BA-6043-8C9D-28E9B16F3E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466" y="770056"/>
            <a:ext cx="2286000" cy="2286000"/>
          </a:xfrm>
          <a:prstGeom prst="rect">
            <a:avLst/>
          </a:prstGeom>
        </p:spPr>
      </p:pic>
      <p:pic>
        <p:nvPicPr>
          <p:cNvPr id="12" name="Picture 4" descr="COVID-19 Update: 'Try Getting It Yourselves'; Vaccine Trial Underway; FDA  Steps Aside | MedPage Today">
            <a:extLst>
              <a:ext uri="{FF2B5EF4-FFF2-40B4-BE49-F238E27FC236}">
                <a16:creationId xmlns:a16="http://schemas.microsoft.com/office/drawing/2014/main" id="{5D7D8A81-2E48-95B6-78DB-A5DEA9CC4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34" y="577201"/>
            <a:ext cx="6432534" cy="428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8D97-DD96-4A7A-8CBF-E8C82458A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6" y="2170058"/>
            <a:ext cx="11552157" cy="264187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Mono county metrics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Tested – 2,553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Negative – 2,347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pending - 125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Positive –  84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deaths - 1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positivity rate – 3.29%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05F9A3-A877-4416-BD59-8C4DA1658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7428" y="5491992"/>
            <a:ext cx="11029615" cy="600556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Total positive cases (PCR Conf): 3170 </a:t>
            </a:r>
            <a:r>
              <a:rPr lang="en-US" sz="2800" b="1" u="sng" dirty="0">
                <a:solidFill>
                  <a:schemeClr val="bg1"/>
                </a:solidFill>
              </a:rPr>
              <a:t>Positivity rate: </a:t>
            </a:r>
            <a:r>
              <a:rPr lang="en-US" sz="2800" b="1" u="sng" dirty="0">
                <a:solidFill>
                  <a:srgbClr val="FF0000"/>
                </a:solidFill>
              </a:rPr>
              <a:t>8.0%</a:t>
            </a:r>
            <a:r>
              <a:rPr lang="en-US" sz="2800" b="1" u="sng" dirty="0">
                <a:solidFill>
                  <a:schemeClr val="bg1"/>
                </a:solidFill>
              </a:rPr>
              <a:t>/ </a:t>
            </a:r>
            <a:r>
              <a:rPr lang="en-US" sz="2800" u="sng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Case Rate/100,000: </a:t>
            </a:r>
            <a:r>
              <a:rPr lang="en-US" sz="2800" u="sng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14.3</a:t>
            </a:r>
            <a:endParaRPr lang="en-US" sz="2800" b="1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5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B1A08115-6A59-DF9B-29B8-F6D8C17F76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44" y="0"/>
            <a:ext cx="11747500" cy="532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45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54" name="Rectangle 153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79394E1F-0B5F-497D-B2A6-8383A2A54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3"/>
            <a:chOff x="438068" y="457200"/>
            <a:chExt cx="3703320" cy="5935133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1F1FF39A-AC3C-4066-9D4C-519AA2281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01201"/>
              <a:ext cx="3702134" cy="5791132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64C13BAB-7C00-4D21-A857-E3D41C0A2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09E3C0-A5C7-0341-9C0C-7E27E367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524001"/>
            <a:ext cx="3412067" cy="34783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Recent mETrics</a:t>
            </a: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2FA6909B-9E5B-9D48-CA49-3BCCBD605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663" y="1414164"/>
            <a:ext cx="7995803" cy="369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6F768-05AF-8E4B-A755-56286991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POSITIVE cases by week for the past month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5F0A8B-3DD4-B640-9FAF-C91B73056842}"/>
              </a:ext>
            </a:extLst>
          </p:cNvPr>
          <p:cNvSpPr txBox="1"/>
          <p:nvPr/>
        </p:nvSpPr>
        <p:spPr>
          <a:xfrm>
            <a:off x="3732418" y="1717990"/>
            <a:ext cx="4716567" cy="2003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7/17 - 7/23: </a:t>
            </a:r>
            <a:r>
              <a:rPr lang="en-US" sz="3600" b="1" i="1" dirty="0">
                <a:solidFill>
                  <a:srgbClr val="FF0000"/>
                </a:solidFill>
              </a:rPr>
              <a:t>30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7/24 - 7/30: </a:t>
            </a:r>
            <a:r>
              <a:rPr lang="en-US" sz="3600" b="1" i="1" dirty="0">
                <a:solidFill>
                  <a:srgbClr val="FF0000"/>
                </a:solidFill>
              </a:rPr>
              <a:t>13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7/31 - 8/6: </a:t>
            </a:r>
            <a:r>
              <a:rPr lang="en-US" sz="3600" b="1" i="1" dirty="0">
                <a:solidFill>
                  <a:srgbClr val="FF0000"/>
                </a:solidFill>
              </a:rPr>
              <a:t>21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8/7 - 8/13: </a:t>
            </a:r>
            <a:r>
              <a:rPr lang="en-US" sz="3600" b="1" i="1" dirty="0">
                <a:solidFill>
                  <a:srgbClr val="FF0000"/>
                </a:solidFill>
              </a:rPr>
              <a:t>14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chemeClr val="accent2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59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Hospital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No current COVID-19 related hospitalizations</a:t>
            </a:r>
          </a:p>
          <a:p>
            <a:r>
              <a:rPr lang="en-US" sz="2400" dirty="0"/>
              <a:t>3 recent brief hospitalizations in Mono County</a:t>
            </a:r>
          </a:p>
          <a:p>
            <a:pPr lvl="1"/>
            <a:r>
              <a:rPr lang="en-US" sz="2100" dirty="0"/>
              <a:t>2 of the 3 were visitors</a:t>
            </a:r>
          </a:p>
          <a:p>
            <a:r>
              <a:rPr lang="en-US" sz="2400" dirty="0"/>
              <a:t>Status = Green</a:t>
            </a:r>
          </a:p>
        </p:txBody>
      </p:sp>
    </p:spTree>
    <p:extLst>
      <p:ext uri="{BB962C8B-B14F-4D97-AF65-F5344CB8AC3E}">
        <p14:creationId xmlns:p14="http://schemas.microsoft.com/office/powerpoint/2010/main" val="189904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Omicron Variants of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 BA.5 is now the dominant strain accounting for Most cases</a:t>
            </a:r>
          </a:p>
          <a:p>
            <a:r>
              <a:rPr lang="en-US" sz="2400" dirty="0"/>
              <a:t>BA.5 may have a growth advantage over BA.4</a:t>
            </a:r>
          </a:p>
          <a:p>
            <a:r>
              <a:rPr lang="en-US" sz="2400" dirty="0"/>
              <a:t>BA. 4.75 U.S. cases remain low</a:t>
            </a:r>
          </a:p>
        </p:txBody>
      </p:sp>
    </p:spTree>
    <p:extLst>
      <p:ext uri="{BB962C8B-B14F-4D97-AF65-F5344CB8AC3E}">
        <p14:creationId xmlns:p14="http://schemas.microsoft.com/office/powerpoint/2010/main" val="546920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Omicron Variant Booster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Omicron specific booster vaccine expected in late September or October</a:t>
            </a:r>
          </a:p>
        </p:txBody>
      </p:sp>
    </p:spTree>
    <p:extLst>
      <p:ext uri="{BB962C8B-B14F-4D97-AF65-F5344CB8AC3E}">
        <p14:creationId xmlns:p14="http://schemas.microsoft.com/office/powerpoint/2010/main" val="252116057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1B988E8AE8DE43912B5E61FE69E65F" ma:contentTypeVersion="8" ma:contentTypeDescription="Create a new document." ma:contentTypeScope="" ma:versionID="77862f7d2f2213ac888a09144c8cc9fc">
  <xsd:schema xmlns:xsd="http://www.w3.org/2001/XMLSchema" xmlns:xs="http://www.w3.org/2001/XMLSchema" xmlns:p="http://schemas.microsoft.com/office/2006/metadata/properties" xmlns:ns3="bef820db-cce1-49ea-a11d-2f21cf9943b4" targetNamespace="http://schemas.microsoft.com/office/2006/metadata/properties" ma:root="true" ma:fieldsID="3507118d4d9ec990b3c0da2321d45b13" ns3:_="">
    <xsd:import namespace="bef820db-cce1-49ea-a11d-2f21cf9943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f820db-cce1-49ea-a11d-2f21cf9943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3CB50C-9E08-4835-820D-62AE29F9BD2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ef820db-cce1-49ea-a11d-2f21cf9943b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168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Franklin Gothic Book</vt:lpstr>
      <vt:lpstr>Franklin Gothic Demi</vt:lpstr>
      <vt:lpstr>Wingdings 2</vt:lpstr>
      <vt:lpstr>DividendVTI</vt:lpstr>
      <vt:lpstr>Board of supervisors meeting   August 16, 2022</vt:lpstr>
      <vt:lpstr>Mono county metrics   Tested – 2,553 Negative – 2,347 pending - 125 Positive –  84 deaths - 1 positivity rate – 3.29%</vt:lpstr>
      <vt:lpstr>Recent mETrics</vt:lpstr>
      <vt:lpstr>Number of POSITIVE cases by week for the past month</vt:lpstr>
      <vt:lpstr>Hospital Status</vt:lpstr>
      <vt:lpstr>Omicron Variants of concern</vt:lpstr>
      <vt:lpstr>Omicron Variant Booster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supervisors meeting   August 3, 2021</dc:title>
  <dc:creator/>
  <cp:lastModifiedBy/>
  <cp:revision>3</cp:revision>
  <dcterms:created xsi:type="dcterms:W3CDTF">2020-08-19T21:11:28Z</dcterms:created>
  <dcterms:modified xsi:type="dcterms:W3CDTF">2022-08-17T14:26:30Z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0x010100A71B988E8AE8DE43912B5E61FE69E65F</vt:lpwstr>
  </property>
</Properties>
</file>