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73" r:id="rId5"/>
    <p:sldId id="429" r:id="rId6"/>
    <p:sldId id="497" r:id="rId7"/>
    <p:sldId id="496" r:id="rId8"/>
    <p:sldId id="477" r:id="rId9"/>
    <p:sldId id="498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E78124-DA41-4979-A469-5F43E857405E}">
          <p14:sldIdLst>
            <p14:sldId id="273"/>
            <p14:sldId id="429"/>
            <p14:sldId id="497"/>
            <p14:sldId id="496"/>
            <p14:sldId id="477"/>
            <p14:sldId id="4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529" autoAdjust="0"/>
    <p:restoredTop sz="94818" autoAdjust="0"/>
  </p:normalViewPr>
  <p:slideViewPr>
    <p:cSldViewPr snapToGrid="0">
      <p:cViewPr varScale="1">
        <p:scale>
          <a:sx n="59" d="100"/>
          <a:sy n="59" d="100"/>
        </p:scale>
        <p:origin x="88" y="3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20"/>
    </p:cViewPr>
  </p:sorterViewPr>
  <p:notesViewPr>
    <p:cSldViewPr snapToGrid="0">
      <p:cViewPr varScale="1">
        <p:scale>
          <a:sx n="51" d="100"/>
          <a:sy n="51" d="100"/>
        </p:scale>
        <p:origin x="29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34DB4A-1D37-43AF-8C2E-D26AEA582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B5D2A-EA32-4E31-808C-4CC2BF85A2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C402D-85DC-4058-A49E-9A5B9A2752F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C29C0-9C87-490B-9CFA-1059C865DC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20B7-3904-4046-989C-52B362AD3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B5E1-0D9F-475A-9C18-71CEF3E2B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3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618BA-3740-4769-AB1C-FF9617C1FC65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11C93-1C78-4DDE-BB57-05C301CC4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7/5/2022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E997D3B-4ECD-4397-A989-D5882BB32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A852E5D-96B2-47B5-AB0F-426F231FB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1"/>
            <a:ext cx="3703320" cy="5935131"/>
            <a:chOff x="438068" y="457201"/>
            <a:chExt cx="3703320" cy="593513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BEA2C8A-CA20-494E-8DAA-985E842E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41102"/>
              <a:ext cx="3702134" cy="5751230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BAE429C-3A94-4C39-B88C-596F1E4C0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1"/>
              <a:ext cx="3703320" cy="91440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68" y="4480588"/>
            <a:ext cx="3570796" cy="17977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Board of supervisors meeting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July 5,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AD4F3-239E-4B7D-84BF-DE1471605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957" y="5079566"/>
            <a:ext cx="3659814" cy="15566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4CBDC7-F269-4B84-B664-9FC5D4A4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391" y="4971073"/>
            <a:ext cx="2159657" cy="15291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20B07C-F082-439E-8D0D-7AF0BBB8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015" y="5079566"/>
            <a:ext cx="1397748" cy="16613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CDBE54-48BA-6043-8C9D-28E9B16F3E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466" y="770056"/>
            <a:ext cx="2286000" cy="2286000"/>
          </a:xfrm>
          <a:prstGeom prst="rect">
            <a:avLst/>
          </a:prstGeom>
        </p:spPr>
      </p:pic>
      <p:pic>
        <p:nvPicPr>
          <p:cNvPr id="12" name="Picture 4" descr="COVID-19 Update: 'Try Getting It Yourselves'; Vaccine Trial Underway; FDA  Steps Aside | MedPage Today">
            <a:extLst>
              <a:ext uri="{FF2B5EF4-FFF2-40B4-BE49-F238E27FC236}">
                <a16:creationId xmlns:a16="http://schemas.microsoft.com/office/drawing/2014/main" id="{5D7D8A81-2E48-95B6-78DB-A5DEA9CC4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34" y="577201"/>
            <a:ext cx="6432534" cy="42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8D97-DD96-4A7A-8CBF-E8C82458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6" y="2170058"/>
            <a:ext cx="11552157" cy="264187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Mono county metrics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Tested – 2,553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Negative – 2,347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pending - 125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Positive –  84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deaths - 1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positivity rate – 3.29%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05F9A3-A877-4416-BD59-8C4DA1658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428" y="5491992"/>
            <a:ext cx="11029615" cy="600556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Total positive cases (PCR Conf): 3081 </a:t>
            </a:r>
            <a:r>
              <a:rPr lang="en-US" sz="2800" b="1" u="sng" dirty="0">
                <a:solidFill>
                  <a:schemeClr val="bg1"/>
                </a:solidFill>
              </a:rPr>
              <a:t>Positivity rate: </a:t>
            </a:r>
            <a:r>
              <a:rPr lang="en-US" sz="2800" b="1" u="sng" dirty="0">
                <a:solidFill>
                  <a:srgbClr val="FF0000"/>
                </a:solidFill>
              </a:rPr>
              <a:t>9.5%</a:t>
            </a:r>
            <a:r>
              <a:rPr lang="en-US" sz="2800" b="1" u="sng" dirty="0">
                <a:solidFill>
                  <a:schemeClr val="bg1"/>
                </a:solidFill>
              </a:rPr>
              <a:t>/ </a:t>
            </a:r>
            <a:r>
              <a:rPr lang="en-US" sz="2800" u="sng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Case Rate/100,000: </a:t>
            </a:r>
            <a:r>
              <a:rPr lang="en-US" sz="2800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48.1</a:t>
            </a:r>
            <a:endParaRPr lang="en-US" sz="2800" b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912FB755-DCC6-F355-EAB0-89B217F525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428" y="379809"/>
            <a:ext cx="10650894" cy="477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09E3C0-A5C7-0341-9C0C-7E27E367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24001"/>
            <a:ext cx="3412067" cy="3478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Recent mETrics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2C90D8B0-D8A5-7609-2493-11A66121E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605" y="1194837"/>
            <a:ext cx="7753303" cy="3624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F768-05AF-8E4B-A755-56286991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POSITIVE cases by week for the past month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F0A8B-3DD4-B640-9FAF-C91B73056842}"/>
              </a:ext>
            </a:extLst>
          </p:cNvPr>
          <p:cNvSpPr txBox="1"/>
          <p:nvPr/>
        </p:nvSpPr>
        <p:spPr>
          <a:xfrm>
            <a:off x="3732418" y="1641790"/>
            <a:ext cx="4716567" cy="1671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6/5 -6/11: </a:t>
            </a:r>
            <a:r>
              <a:rPr lang="en-US" sz="3600" b="1" i="1" dirty="0">
                <a:solidFill>
                  <a:srgbClr val="FF0000"/>
                </a:solidFill>
              </a:rPr>
              <a:t>28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6/12 - 6/18: </a:t>
            </a:r>
            <a:r>
              <a:rPr lang="en-US" sz="3600" b="1" i="1" dirty="0">
                <a:solidFill>
                  <a:srgbClr val="FF0000"/>
                </a:solidFill>
              </a:rPr>
              <a:t>20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6/19 - 6/25: </a:t>
            </a:r>
            <a:r>
              <a:rPr lang="en-US" sz="3600" b="1" i="1" dirty="0">
                <a:solidFill>
                  <a:srgbClr val="FF0000"/>
                </a:solidFill>
              </a:rPr>
              <a:t>26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6/26 - 7/2: </a:t>
            </a:r>
            <a:r>
              <a:rPr lang="en-US" sz="3600" b="1" i="1" dirty="0">
                <a:solidFill>
                  <a:srgbClr val="FF0000"/>
                </a:solidFill>
              </a:rPr>
              <a:t>47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dirty="0">
              <a:solidFill>
                <a:schemeClr val="accent2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9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Hospital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No current COVID-19 related hospitalizations</a:t>
            </a:r>
          </a:p>
          <a:p>
            <a:r>
              <a:rPr lang="en-US" sz="2400" dirty="0"/>
              <a:t>3 recent brief hospitalizations in Mono County</a:t>
            </a:r>
          </a:p>
          <a:p>
            <a:r>
              <a:rPr lang="en-US" sz="2400" dirty="0"/>
              <a:t>2 of the 3 were visitors</a:t>
            </a:r>
          </a:p>
          <a:p>
            <a:r>
              <a:rPr lang="en-US" sz="2400" dirty="0"/>
              <a:t>Status = Green</a:t>
            </a:r>
          </a:p>
        </p:txBody>
      </p:sp>
    </p:spTree>
    <p:extLst>
      <p:ext uri="{BB962C8B-B14F-4D97-AF65-F5344CB8AC3E}">
        <p14:creationId xmlns:p14="http://schemas.microsoft.com/office/powerpoint/2010/main" val="189904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Omicron Variants of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BA.4 and BA.5 are now the dominant strains accounting for over 50% of cases</a:t>
            </a:r>
          </a:p>
          <a:p>
            <a:r>
              <a:rPr lang="en-US" sz="2400" dirty="0"/>
              <a:t>BA.5 may have a growth advantage over BA.4</a:t>
            </a:r>
          </a:p>
        </p:txBody>
      </p:sp>
    </p:spTree>
    <p:extLst>
      <p:ext uri="{BB962C8B-B14F-4D97-AF65-F5344CB8AC3E}">
        <p14:creationId xmlns:p14="http://schemas.microsoft.com/office/powerpoint/2010/main" val="54692071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b104f0-686a-4e3f-89e8-098cf33bd8b9">
      <Terms xmlns="http://schemas.microsoft.com/office/infopath/2007/PartnerControls"/>
    </lcf76f155ced4ddcb4097134ff3c332f>
    <TaxCatchAll xmlns="576daae3-fb86-4882-8815-4a2bd42d982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EB3D62672F234DACF57AAEF929515C" ma:contentTypeVersion="10" ma:contentTypeDescription="Create a new document." ma:contentTypeScope="" ma:versionID="aba9c0e01e7e95f9acc7180a31096f2a">
  <xsd:schema xmlns:xsd="http://www.w3.org/2001/XMLSchema" xmlns:xs="http://www.w3.org/2001/XMLSchema" xmlns:p="http://schemas.microsoft.com/office/2006/metadata/properties" xmlns:ns2="0db104f0-686a-4e3f-89e8-098cf33bd8b9" xmlns:ns3="576daae3-fb86-4882-8815-4a2bd42d9825" targetNamespace="http://schemas.microsoft.com/office/2006/metadata/properties" ma:root="true" ma:fieldsID="59ee8e1668030873007a10b7feca9a27" ns2:_="" ns3:_="">
    <xsd:import namespace="0db104f0-686a-4e3f-89e8-098cf33bd8b9"/>
    <xsd:import namespace="576daae3-fb86-4882-8815-4a2bd42d98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104f0-686a-4e3f-89e8-098cf33bd8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564444-4256-4d2b-9f9e-dfa6a9e950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daae3-fb86-4882-8815-4a2bd42d982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f001fb4-0ad3-4a00-9a2b-d871dcb8e92c}" ma:internalName="TaxCatchAll" ma:showField="CatchAllData" ma:web="576daae3-fb86-4882-8815-4a2bd42d9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6B534A3-B2B9-4E87-86BF-1E20EB9E75E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Demi</vt:lpstr>
      <vt:lpstr>Wingdings 2</vt:lpstr>
      <vt:lpstr>DividendVTI</vt:lpstr>
      <vt:lpstr>Board of supervisors meeting   July 5, 2022</vt:lpstr>
      <vt:lpstr>Mono county metrics   Tested – 2,553 Negative – 2,347 pending - 125 Positive –  84 deaths - 1 positivity rate – 3.29%</vt:lpstr>
      <vt:lpstr>Recent mETrics</vt:lpstr>
      <vt:lpstr>Number of POSITIVE cases by week for the past month</vt:lpstr>
      <vt:lpstr>Hospital Status</vt:lpstr>
      <vt:lpstr>Omicron Variants of concern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supervisors meeting   August 3, 2021</dc:title>
  <dc:creator/>
  <cp:lastModifiedBy/>
  <cp:revision>3</cp:revision>
  <dcterms:created xsi:type="dcterms:W3CDTF">2020-08-19T21:11:28Z</dcterms:created>
  <dcterms:modified xsi:type="dcterms:W3CDTF">2022-07-05T16:22:08Z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0x010100C5EB3D62672F234DACF57AAEF929515C</vt:lpwstr>
  </property>
</Properties>
</file>