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73" r:id="rId5"/>
    <p:sldId id="429" r:id="rId6"/>
    <p:sldId id="497" r:id="rId7"/>
    <p:sldId id="491" r:id="rId8"/>
    <p:sldId id="496" r:id="rId9"/>
    <p:sldId id="477" r:id="rId10"/>
    <p:sldId id="495" r:id="rId11"/>
    <p:sldId id="492" r:id="rId12"/>
    <p:sldId id="493" r:id="rId13"/>
    <p:sldId id="494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DE78124-DA41-4979-A469-5F43E857405E}">
          <p14:sldIdLst>
            <p14:sldId id="273"/>
            <p14:sldId id="429"/>
            <p14:sldId id="497"/>
            <p14:sldId id="491"/>
            <p14:sldId id="496"/>
            <p14:sldId id="477"/>
            <p14:sldId id="495"/>
            <p14:sldId id="492"/>
            <p14:sldId id="493"/>
            <p14:sldId id="49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92" autoAdjust="0"/>
    <p:restoredTop sz="94818" autoAdjust="0"/>
  </p:normalViewPr>
  <p:slideViewPr>
    <p:cSldViewPr snapToGrid="0">
      <p:cViewPr varScale="1">
        <p:scale>
          <a:sx n="64" d="100"/>
          <a:sy n="64" d="100"/>
        </p:scale>
        <p:origin x="54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020"/>
    </p:cViewPr>
  </p:sorterViewPr>
  <p:notesViewPr>
    <p:cSldViewPr snapToGrid="0">
      <p:cViewPr varScale="1">
        <p:scale>
          <a:sx n="51" d="100"/>
          <a:sy n="51" d="100"/>
        </p:scale>
        <p:origin x="29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C34DB4A-1D37-43AF-8C2E-D26AEA5825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CB5D2A-EA32-4E31-808C-4CC2BF85A2B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C402D-85DC-4058-A49E-9A5B9A2752F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C29C0-9C87-490B-9CFA-1059C865DCF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4320B7-3904-4046-989C-52B362AD3B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8B5E1-0D9F-475A-9C18-71CEF3E2B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38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618BA-3740-4769-AB1C-FF9617C1FC65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11C93-1C78-4DDE-BB57-05C301CC4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03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5/17/2022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5/17/2022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5/17/2022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2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5/17/2022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5/17/2022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5/17/2022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9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5/17/2022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EE997D3B-4ECD-4397-A989-D5882BB32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A852E5D-96B2-47B5-AB0F-426F231FB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1"/>
            <a:ext cx="3703320" cy="5935131"/>
            <a:chOff x="438068" y="457201"/>
            <a:chExt cx="3703320" cy="5935131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BEA2C8A-CA20-494E-8DAA-985E842E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41102"/>
              <a:ext cx="3702134" cy="5751230"/>
            </a:xfrm>
            <a:prstGeom prst="rect">
              <a:avLst/>
            </a:prstGeom>
            <a:solidFill>
              <a:srgbClr val="465359">
                <a:alpha val="97000"/>
              </a:srgb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BAE429C-3A94-4C39-B88C-596F1E4C0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1"/>
              <a:ext cx="3703320" cy="91440"/>
            </a:xfrm>
            <a:prstGeom prst="rect">
              <a:avLst/>
            </a:prstGeom>
            <a:solidFill>
              <a:srgbClr val="4653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68" y="4480588"/>
            <a:ext cx="3570796" cy="1797702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3200" dirty="0">
                <a:solidFill>
                  <a:srgbClr val="FFFFFF"/>
                </a:solidFill>
              </a:rPr>
              <a:t>Board of supervisors meeting</a:t>
            </a:r>
            <a:br>
              <a:rPr lang="en-US" sz="3200" dirty="0">
                <a:solidFill>
                  <a:srgbClr val="FFFFFF"/>
                </a:solidFill>
              </a:rPr>
            </a:br>
            <a:br>
              <a:rPr lang="en-US" sz="3200" dirty="0">
                <a:solidFill>
                  <a:srgbClr val="FFFFFF"/>
                </a:solidFill>
              </a:rPr>
            </a:b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May 17, 2022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C5AD4F3-239E-4B7D-84BF-DE1471605D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6957" y="5079566"/>
            <a:ext cx="3659814" cy="155662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84CBDC7-F269-4B84-B664-9FC5D4A40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0391" y="4971073"/>
            <a:ext cx="2159657" cy="152917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F20B07C-F082-439E-8D0D-7AF0BBB805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7015" y="5079566"/>
            <a:ext cx="1397748" cy="166135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CDBE54-48BA-6043-8C9D-28E9B16F3E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0466" y="770056"/>
            <a:ext cx="2286000" cy="2286000"/>
          </a:xfrm>
          <a:prstGeom prst="rect">
            <a:avLst/>
          </a:prstGeom>
        </p:spPr>
      </p:pic>
      <p:pic>
        <p:nvPicPr>
          <p:cNvPr id="12" name="Picture 4" descr="COVID-19 Update: 'Try Getting It Yourselves'; Vaccine Trial Underway; FDA  Steps Aside | MedPage Today">
            <a:extLst>
              <a:ext uri="{FF2B5EF4-FFF2-40B4-BE49-F238E27FC236}">
                <a16:creationId xmlns:a16="http://schemas.microsoft.com/office/drawing/2014/main" id="{5D7D8A81-2E48-95B6-78DB-A5DEA9CC4A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834" y="577201"/>
            <a:ext cx="6432534" cy="428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0037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2852671-8EB6-4EAF-8AF8-65CF3FD66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9394E1F-0B5F-497D-B2A6-8383A2A548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0"/>
            <a:ext cx="3703320" cy="5935133"/>
            <a:chOff x="438068" y="457200"/>
            <a:chExt cx="3703320" cy="5935133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F1FF39A-AC3C-4066-9D4C-519AA22812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01201"/>
              <a:ext cx="3702134" cy="5791132"/>
            </a:xfrm>
            <a:prstGeom prst="rect">
              <a:avLst/>
            </a:prstGeom>
            <a:solidFill>
              <a:srgbClr val="465359">
                <a:alpha val="97000"/>
              </a:srgb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4C13BAB-7C00-4D21-A857-E3D41C0A2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rgbClr val="4653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5B83AE6-2A0C-903F-6B2F-06973FB54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1524001"/>
            <a:ext cx="3412067" cy="347838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Mono county covid mortality rate</a:t>
            </a:r>
          </a:p>
        </p:txBody>
      </p:sp>
      <p:pic>
        <p:nvPicPr>
          <p:cNvPr id="5" name="Content Placeholder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1F6583C7-7988-22D8-CA78-492FF2B8B1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69368" y="870117"/>
            <a:ext cx="6764864" cy="3701883"/>
          </a:xfrm>
          <a:prstGeom prst="rect">
            <a:avLst/>
          </a:prstGeom>
        </p:spPr>
      </p:pic>
      <p:sp>
        <p:nvSpPr>
          <p:cNvPr id="7" name="Frame 6">
            <a:extLst>
              <a:ext uri="{FF2B5EF4-FFF2-40B4-BE49-F238E27FC236}">
                <a16:creationId xmlns:a16="http://schemas.microsoft.com/office/drawing/2014/main" id="{8127F533-9D94-E406-2791-A581877BD144}"/>
              </a:ext>
            </a:extLst>
          </p:cNvPr>
          <p:cNvSpPr/>
          <p:nvPr/>
        </p:nvSpPr>
        <p:spPr>
          <a:xfrm>
            <a:off x="7576440" y="3906045"/>
            <a:ext cx="737419" cy="588666"/>
          </a:xfrm>
          <a:prstGeom prst="frame">
            <a:avLst>
              <a:gd name="adj1" fmla="val 664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7F3683-8C69-881D-E30C-4A823FBA7BC1}"/>
              </a:ext>
            </a:extLst>
          </p:cNvPr>
          <p:cNvSpPr txBox="1"/>
          <p:nvPr/>
        </p:nvSpPr>
        <p:spPr>
          <a:xfrm>
            <a:off x="9053127" y="4385506"/>
            <a:ext cx="25367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(per 100,000)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35FF4F-31F8-C866-B456-C4BF9415735D}"/>
              </a:ext>
            </a:extLst>
          </p:cNvPr>
          <p:cNvSpPr txBox="1"/>
          <p:nvPr/>
        </p:nvSpPr>
        <p:spPr>
          <a:xfrm>
            <a:off x="4586737" y="5055789"/>
            <a:ext cx="70031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Mortality rate for influenza in CA (2019) was 12.5. </a:t>
            </a: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A5143D-22DE-64DF-924F-916030EC6CD4}"/>
              </a:ext>
            </a:extLst>
          </p:cNvPr>
          <p:cNvSpPr txBox="1"/>
          <p:nvPr/>
        </p:nvSpPr>
        <p:spPr>
          <a:xfrm>
            <a:off x="5188888" y="6297390"/>
            <a:ext cx="70031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https://</a:t>
            </a:r>
            <a:r>
              <a:rPr lang="en-US" sz="1200" dirty="0" err="1"/>
              <a:t>www.cdc.gov</a:t>
            </a:r>
            <a:r>
              <a:rPr lang="en-US" sz="1200" dirty="0"/>
              <a:t>/</a:t>
            </a:r>
            <a:r>
              <a:rPr lang="en-US" sz="1200" dirty="0" err="1"/>
              <a:t>nchs</a:t>
            </a:r>
            <a:r>
              <a:rPr lang="en-US" sz="1200" dirty="0"/>
              <a:t>/pressroom/</a:t>
            </a:r>
            <a:r>
              <a:rPr lang="en-US" sz="1200" dirty="0" err="1"/>
              <a:t>sosmap</a:t>
            </a:r>
            <a:r>
              <a:rPr lang="en-US" sz="1200" dirty="0"/>
              <a:t>/</a:t>
            </a:r>
            <a:r>
              <a:rPr lang="en-US" sz="1200" dirty="0" err="1"/>
              <a:t>flu_pneumonia_mortality</a:t>
            </a:r>
            <a:r>
              <a:rPr lang="en-US" sz="1200" dirty="0"/>
              <a:t>/</a:t>
            </a:r>
            <a:r>
              <a:rPr lang="en-US" sz="1200" dirty="0" err="1"/>
              <a:t>flu_pneumonia.htm</a:t>
            </a:r>
            <a:endParaRPr lang="en-US" sz="1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699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78D97-DD96-4A7A-8CBF-E8C82458A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6" y="2170058"/>
            <a:ext cx="11552157" cy="264187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FFFFFF"/>
                </a:solidFill>
              </a:rPr>
              <a:t>Mono county metrics</a:t>
            </a: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Tested – 2,553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Negative – 2,347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pending - 125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Positive –  84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deaths - 1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positivity rate – 3.29%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505F9A3-A877-4416-BD59-8C4DA1658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7428" y="5491992"/>
            <a:ext cx="11029615" cy="600556"/>
          </a:xfrm>
        </p:spPr>
        <p:txBody>
          <a:bodyPr>
            <a:normAutofit fontScale="77500" lnSpcReduction="20000"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Total positive cases (PCR Conf): 2997 </a:t>
            </a:r>
            <a:r>
              <a:rPr lang="en-US" sz="2800" b="1" u="sng" dirty="0">
                <a:solidFill>
                  <a:schemeClr val="bg1"/>
                </a:solidFill>
              </a:rPr>
              <a:t>Positivity rate: </a:t>
            </a:r>
            <a:r>
              <a:rPr lang="en-US" sz="2800" b="1" u="sng" dirty="0">
                <a:solidFill>
                  <a:srgbClr val="FF0000"/>
                </a:solidFill>
              </a:rPr>
              <a:t>8%</a:t>
            </a:r>
            <a:r>
              <a:rPr lang="en-US" sz="2800" b="1" u="sng" dirty="0">
                <a:solidFill>
                  <a:schemeClr val="bg1"/>
                </a:solidFill>
              </a:rPr>
              <a:t>/ </a:t>
            </a:r>
            <a:r>
              <a:rPr lang="en-US" sz="2800" u="sng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Case Rate/100,000: </a:t>
            </a:r>
            <a:r>
              <a:rPr lang="en-US" sz="2800" u="sng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20.5</a:t>
            </a:r>
            <a:endParaRPr lang="en-US" sz="2800" b="1" u="sng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pic>
        <p:nvPicPr>
          <p:cNvPr id="1026" name="Picture 3">
            <a:extLst>
              <a:ext uri="{FF2B5EF4-FFF2-40B4-BE49-F238E27FC236}">
                <a16:creationId xmlns:a16="http://schemas.microsoft.com/office/drawing/2014/main" id="{2BA2D3D8-3CCB-9F30-DD4C-26DF044D3B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83" y="665922"/>
            <a:ext cx="11540833" cy="4436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7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2852671-8EB6-4EAF-8AF8-65CF3FD66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9394E1F-0B5F-497D-B2A6-8383A2A548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0"/>
            <a:ext cx="3703320" cy="5935133"/>
            <a:chOff x="438068" y="457200"/>
            <a:chExt cx="3703320" cy="5935133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F1FF39A-AC3C-4066-9D4C-519AA22812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01201"/>
              <a:ext cx="3702134" cy="5791132"/>
            </a:xfrm>
            <a:prstGeom prst="rect">
              <a:avLst/>
            </a:prstGeom>
            <a:solidFill>
              <a:srgbClr val="465359">
                <a:alpha val="97000"/>
              </a:srgb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64C13BAB-7C00-4D21-A857-E3D41C0A2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rgbClr val="4653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E09E3C0-A5C7-0341-9C0C-7E27E3675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1524001"/>
            <a:ext cx="3412067" cy="347838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Recent mETrics</a:t>
            </a:r>
            <a:endParaRPr lang="en-US" sz="3600" dirty="0">
              <a:solidFill>
                <a:srgbClr val="FFFFFF"/>
              </a:solidFill>
            </a:endParaRPr>
          </a:p>
        </p:txBody>
      </p:sp>
      <p:pic>
        <p:nvPicPr>
          <p:cNvPr id="4" name="Picture 3" descr="Chart, bar chart&#10;&#10;Description automatically generated">
            <a:extLst>
              <a:ext uri="{FF2B5EF4-FFF2-40B4-BE49-F238E27FC236}">
                <a16:creationId xmlns:a16="http://schemas.microsoft.com/office/drawing/2014/main" id="{D6E09F05-D3AD-81F5-F702-AD5C871B31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3607" y="1317736"/>
            <a:ext cx="7645126" cy="413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82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1DDC3EF6-2EA5-44B3-94C7-9DDA67A12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7925A9A-E9FA-496E-9C09-7C2845E00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073ABB4-E164-4CBF-ADFF-25552BB7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0C97E5C-C165-417B-BBDE-6701E226B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5D0E1C6-221C-4835-B0D4-24184F6B6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5885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98F2782-0AD1-4AB6-BBB8-3BA1BB416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hart&#10;&#10;Description automatically generated">
            <a:extLst>
              <a:ext uri="{FF2B5EF4-FFF2-40B4-BE49-F238E27FC236}">
                <a16:creationId xmlns:a16="http://schemas.microsoft.com/office/drawing/2014/main" id="{0AC94854-A656-7A9B-7072-657EC7E5C2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961" y="1005840"/>
            <a:ext cx="10607057" cy="5002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092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6F768-05AF-8E4B-A755-56286991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POSITIVE cases by week for the past month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5F0A8B-3DD4-B640-9FAF-C91B73056842}"/>
              </a:ext>
            </a:extLst>
          </p:cNvPr>
          <p:cNvSpPr txBox="1"/>
          <p:nvPr/>
        </p:nvSpPr>
        <p:spPr>
          <a:xfrm>
            <a:off x="3823858" y="2098383"/>
            <a:ext cx="4716567" cy="1449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4/17 – 4/23: </a:t>
            </a:r>
            <a:r>
              <a:rPr lang="en-US" sz="3600" b="1" i="1" dirty="0">
                <a:solidFill>
                  <a:srgbClr val="FF0000"/>
                </a:solidFill>
              </a:rPr>
              <a:t>8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4/24 -4/30: </a:t>
            </a:r>
            <a:r>
              <a:rPr lang="en-US" sz="3600" b="1" i="1" dirty="0">
                <a:solidFill>
                  <a:srgbClr val="FF0000"/>
                </a:solidFill>
              </a:rPr>
              <a:t>10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5/1 -5/7: </a:t>
            </a:r>
            <a:r>
              <a:rPr lang="en-US" sz="3600" b="1" i="1" dirty="0">
                <a:solidFill>
                  <a:srgbClr val="FF0000"/>
                </a:solidFill>
              </a:rPr>
              <a:t>23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5/8 -5/14: </a:t>
            </a:r>
            <a:r>
              <a:rPr lang="en-US" sz="3600" b="1" i="1" dirty="0">
                <a:solidFill>
                  <a:srgbClr val="FF0000"/>
                </a:solidFill>
              </a:rPr>
              <a:t>20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chemeClr val="accent2"/>
              </a:solidFill>
            </a:endParaRPr>
          </a:p>
          <a:p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591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77FF6F-8C34-4DA9-8EF3-FE3A3F60B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Hospital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928C6-39E6-40CC-843A-42B234940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935" y="1037968"/>
            <a:ext cx="6725899" cy="4820832"/>
          </a:xfrm>
        </p:spPr>
        <p:txBody>
          <a:bodyPr>
            <a:normAutofit/>
          </a:bodyPr>
          <a:lstStyle/>
          <a:p>
            <a:r>
              <a:rPr lang="en-US" sz="2400" dirty="0"/>
              <a:t>No current COVID-19 related hospitalizations</a:t>
            </a:r>
          </a:p>
          <a:p>
            <a:r>
              <a:rPr lang="en-US" sz="2400" dirty="0"/>
              <a:t>Status = Green</a:t>
            </a:r>
          </a:p>
        </p:txBody>
      </p:sp>
    </p:spTree>
    <p:extLst>
      <p:ext uri="{BB962C8B-B14F-4D97-AF65-F5344CB8AC3E}">
        <p14:creationId xmlns:p14="http://schemas.microsoft.com/office/powerpoint/2010/main" val="1899041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77FF6F-8C34-4DA9-8EF3-FE3A3F60B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Major Milestone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928C6-39E6-40CC-843A-42B234940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935" y="1037968"/>
            <a:ext cx="6725899" cy="4820832"/>
          </a:xfrm>
        </p:spPr>
        <p:txBody>
          <a:bodyPr>
            <a:normAutofit/>
          </a:bodyPr>
          <a:lstStyle/>
          <a:p>
            <a:r>
              <a:rPr lang="en-US" sz="2400" dirty="0"/>
              <a:t>1,000,000 + U.S. COVID-19 related deaths</a:t>
            </a:r>
          </a:p>
          <a:p>
            <a:r>
              <a:rPr lang="en-US" sz="2400" dirty="0"/>
              <a:t>1/330</a:t>
            </a:r>
          </a:p>
          <a:p>
            <a:r>
              <a:rPr lang="en-US" sz="2400" dirty="0"/>
              <a:t>675,000 Spanish Flu related deaths</a:t>
            </a:r>
          </a:p>
          <a:p>
            <a:r>
              <a:rPr lang="en-US" sz="2400" dirty="0"/>
              <a:t>620,000 Civil War deaths</a:t>
            </a:r>
          </a:p>
          <a:p>
            <a:r>
              <a:rPr lang="en-US" sz="2400" dirty="0"/>
              <a:t>405,399 World War II deaths</a:t>
            </a:r>
          </a:p>
          <a:p>
            <a:r>
              <a:rPr lang="en-US" sz="2400" dirty="0"/>
              <a:t>117,000 World War I deaths</a:t>
            </a:r>
          </a:p>
          <a:p>
            <a:r>
              <a:rPr lang="en-US" sz="2400" dirty="0"/>
              <a:t>47,434 Vietnam War deaths</a:t>
            </a:r>
          </a:p>
          <a:p>
            <a:r>
              <a:rPr lang="en-US" sz="2400" dirty="0"/>
              <a:t>12,000 – 52,000 annual Flu deaths </a:t>
            </a:r>
          </a:p>
        </p:txBody>
      </p:sp>
    </p:spTree>
    <p:extLst>
      <p:ext uri="{BB962C8B-B14F-4D97-AF65-F5344CB8AC3E}">
        <p14:creationId xmlns:p14="http://schemas.microsoft.com/office/powerpoint/2010/main" val="187457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16A28-A9B5-82A5-5422-14C71780A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Risk for COVID-19 Infection, Hospitalization, and Death By Age Group</a:t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7FD4D721-B625-7526-9BDE-E63F60C10C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800" y="1864462"/>
            <a:ext cx="11988399" cy="429138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5F8BB45-463E-4547-9F8F-5760581397FC}"/>
              </a:ext>
            </a:extLst>
          </p:cNvPr>
          <p:cNvSpPr txBox="1"/>
          <p:nvPr/>
        </p:nvSpPr>
        <p:spPr>
          <a:xfrm>
            <a:off x="3812390" y="6439146"/>
            <a:ext cx="8546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https://</a:t>
            </a:r>
            <a:r>
              <a:rPr lang="en-US" sz="1200" dirty="0" err="1"/>
              <a:t>www.cdc.gov</a:t>
            </a:r>
            <a:r>
              <a:rPr lang="en-US" sz="1200" dirty="0"/>
              <a:t>/coronavirus/2019-ncov/covid-data/investigations-discovery/hospitalization-death-by-</a:t>
            </a:r>
            <a:r>
              <a:rPr lang="en-US" sz="1200" dirty="0" err="1"/>
              <a:t>age.html</a:t>
            </a:r>
            <a:r>
              <a:rPr lang="en-US" sz="1200" dirty="0"/>
              <a:t> </a:t>
            </a:r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7AD2BA9D-FCC0-22CB-D932-E2B8810D18AE}"/>
              </a:ext>
            </a:extLst>
          </p:cNvPr>
          <p:cNvSpPr/>
          <p:nvPr/>
        </p:nvSpPr>
        <p:spPr>
          <a:xfrm>
            <a:off x="4070556" y="1916081"/>
            <a:ext cx="1371600" cy="4291382"/>
          </a:xfrm>
          <a:prstGeom prst="frame">
            <a:avLst>
              <a:gd name="adj1" fmla="val 7124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790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E6C8E6EB-4C59-429B-97E4-72A058CFC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5B90362-AFCC-46A9-B41C-A257A8C5B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71EF7F1-38BA-471D-8CD4-2A9AE8E35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0524398-BFB4-4C4A-8317-83B8729F9B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08D4B6A-8113-4DFB-B82E-B60CAC8E0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822E561-F97C-4CBB-A9A6-A6BF6317B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E09CC9-262D-82C7-7522-B6FF577D3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620" y="863695"/>
            <a:ext cx="3511233" cy="377999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COVID-19 death risk ratio &amp; comorbid conditions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01B0E58-A5C8-4CDA-A2E0-35DF94E59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Content Placeholder 4" descr="Scatter chart&#10;&#10;Description automatically generated">
            <a:extLst>
              <a:ext uri="{FF2B5EF4-FFF2-40B4-BE49-F238E27FC236}">
                <a16:creationId xmlns:a16="http://schemas.microsoft.com/office/drawing/2014/main" id="{58ED3804-0ED9-C3C1-4415-3639647EA9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-2" b="1178"/>
          <a:stretch/>
        </p:blipFill>
        <p:spPr>
          <a:xfrm>
            <a:off x="4654295" y="457200"/>
            <a:ext cx="7086151" cy="5899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67EFA77-6C86-F959-B07D-5A0F508DED19}"/>
              </a:ext>
            </a:extLst>
          </p:cNvPr>
          <p:cNvSpPr txBox="1"/>
          <p:nvPr/>
        </p:nvSpPr>
        <p:spPr>
          <a:xfrm>
            <a:off x="5648632" y="6400800"/>
            <a:ext cx="66515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https://</a:t>
            </a:r>
            <a:r>
              <a:rPr lang="en-US" sz="1200" dirty="0" err="1"/>
              <a:t>www.cdc.gov</a:t>
            </a:r>
            <a:r>
              <a:rPr lang="en-US" sz="1200" dirty="0"/>
              <a:t>/coronavirus/2019-ncov/hcp/clinical-care/</a:t>
            </a:r>
            <a:r>
              <a:rPr lang="en-US" sz="1200" dirty="0" err="1"/>
              <a:t>underlyingconditions.html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15992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1B988E8AE8DE43912B5E61FE69E65F" ma:contentTypeVersion="8" ma:contentTypeDescription="Create a new document." ma:contentTypeScope="" ma:versionID="77862f7d2f2213ac888a09144c8cc9fc">
  <xsd:schema xmlns:xsd="http://www.w3.org/2001/XMLSchema" xmlns:xs="http://www.w3.org/2001/XMLSchema" xmlns:p="http://schemas.microsoft.com/office/2006/metadata/properties" xmlns:ns3="bef820db-cce1-49ea-a11d-2f21cf9943b4" targetNamespace="http://schemas.microsoft.com/office/2006/metadata/properties" ma:root="true" ma:fieldsID="3507118d4d9ec990b3c0da2321d45b13" ns3:_="">
    <xsd:import namespace="bef820db-cce1-49ea-a11d-2f21cf9943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f820db-cce1-49ea-a11d-2f21cf9943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D2D995-20F0-4C14-BF62-1248AB4B484D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3CB50C-9E08-4835-820D-62AE29F9BD2B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bef820db-cce1-49ea-a11d-2f21cf9943b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254</Words>
  <Application>Microsoft Office PowerPoint</Application>
  <PresentationFormat>Widescreen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Franklin Gothic Book</vt:lpstr>
      <vt:lpstr>Franklin Gothic Demi</vt:lpstr>
      <vt:lpstr>Gill Sans MT</vt:lpstr>
      <vt:lpstr>Wingdings 2</vt:lpstr>
      <vt:lpstr>DividendVTI</vt:lpstr>
      <vt:lpstr>Board of supervisors meeting   May 17, 2022</vt:lpstr>
      <vt:lpstr>Mono county metrics   Tested – 2,553 Negative – 2,347 pending - 125 Positive –  84 deaths - 1 positivity rate – 3.29%</vt:lpstr>
      <vt:lpstr>Recent mETrics</vt:lpstr>
      <vt:lpstr>PowerPoint Presentation</vt:lpstr>
      <vt:lpstr>Number of POSITIVE cases by week for the past month</vt:lpstr>
      <vt:lpstr>Hospital Status</vt:lpstr>
      <vt:lpstr>Major Milestone</vt:lpstr>
      <vt:lpstr>Risk for COVID-19 Infection, Hospitalization, and Death By Age Group </vt:lpstr>
      <vt:lpstr>COVID-19 death risk ratio &amp; comorbid conditions</vt:lpstr>
      <vt:lpstr>Mono county covid mortality rate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supervisors meeting   August 3, 2021</dc:title>
  <dc:creator/>
  <cp:lastModifiedBy/>
  <cp:revision>3</cp:revision>
  <dcterms:created xsi:type="dcterms:W3CDTF">2020-08-19T21:11:28Z</dcterms:created>
  <dcterms:modified xsi:type="dcterms:W3CDTF">2022-05-17T15:42:20Z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0x010100A71B988E8AE8DE43912B5E61FE69E65F</vt:lpwstr>
  </property>
</Properties>
</file>