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3"/>
  </p:notesMasterIdLst>
  <p:handoutMasterIdLst>
    <p:handoutMasterId r:id="rId14"/>
  </p:handoutMasterIdLst>
  <p:sldIdLst>
    <p:sldId id="273" r:id="rId5"/>
    <p:sldId id="429" r:id="rId6"/>
    <p:sldId id="446" r:id="rId7"/>
    <p:sldId id="491" r:id="rId8"/>
    <p:sldId id="468" r:id="rId9"/>
    <p:sldId id="477" r:id="rId10"/>
    <p:sldId id="492" r:id="rId11"/>
    <p:sldId id="493" r:id="rId1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DE78124-DA41-4979-A469-5F43E857405E}">
          <p14:sldIdLst>
            <p14:sldId id="273"/>
            <p14:sldId id="429"/>
            <p14:sldId id="446"/>
            <p14:sldId id="491"/>
            <p14:sldId id="468"/>
            <p14:sldId id="477"/>
            <p14:sldId id="492"/>
            <p14:sldId id="49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26" autoAdjust="0"/>
    <p:restoredTop sz="94818" autoAdjust="0"/>
  </p:normalViewPr>
  <p:slideViewPr>
    <p:cSldViewPr snapToGrid="0">
      <p:cViewPr varScale="1">
        <p:scale>
          <a:sx n="100" d="100"/>
          <a:sy n="100" d="100"/>
        </p:scale>
        <p:origin x="96" y="2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020"/>
    </p:cViewPr>
  </p:sorterViewPr>
  <p:notesViewPr>
    <p:cSldViewPr snapToGrid="0">
      <p:cViewPr varScale="1">
        <p:scale>
          <a:sx n="51" d="100"/>
          <a:sy n="51" d="100"/>
        </p:scale>
        <p:origin x="29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C34DB4A-1D37-43AF-8C2E-D26AEA5825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CB5D2A-EA32-4E31-808C-4CC2BF85A2B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C402D-85DC-4058-A49E-9A5B9A2752F1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C29C0-9C87-490B-9CFA-1059C865DCF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4320B7-3904-4046-989C-52B362AD3B4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8B5E1-0D9F-475A-9C18-71CEF3E2B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38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D618BA-3740-4769-AB1C-FF9617C1FC65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11C93-1C78-4DDE-BB57-05C301CC4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703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4/19/2022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58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4/19/2022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0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4/19/2022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2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4/19/2022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4/19/2022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55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4/19/2022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61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4/19/2022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599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4/19/2022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8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4/19/2022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05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082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EE997D3B-4ECD-4397-A989-D5882BB32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3A852E5D-96B2-47B5-AB0F-426F231FBD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8" y="457201"/>
            <a:ext cx="3703320" cy="5935131"/>
            <a:chOff x="438068" y="457201"/>
            <a:chExt cx="3703320" cy="5935131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BEA2C8A-CA20-494E-8DAA-985E842E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641102"/>
              <a:ext cx="3702134" cy="5751230"/>
            </a:xfrm>
            <a:prstGeom prst="rect">
              <a:avLst/>
            </a:prstGeom>
            <a:solidFill>
              <a:srgbClr val="465359">
                <a:alpha val="97000"/>
              </a:srgb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DBAE429C-3A94-4C39-B88C-596F1E4C0A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1"/>
              <a:ext cx="3703320" cy="91440"/>
            </a:xfrm>
            <a:prstGeom prst="rect">
              <a:avLst/>
            </a:prstGeom>
            <a:solidFill>
              <a:srgbClr val="46535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068" y="4480588"/>
            <a:ext cx="3570796" cy="1797702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3200" dirty="0">
                <a:solidFill>
                  <a:srgbClr val="FFFFFF"/>
                </a:solidFill>
              </a:rPr>
              <a:t>Board of supervisors meeting</a:t>
            </a:r>
            <a:br>
              <a:rPr lang="en-US" sz="3200" dirty="0">
                <a:solidFill>
                  <a:srgbClr val="FFFFFF"/>
                </a:solidFill>
              </a:rPr>
            </a:br>
            <a:br>
              <a:rPr lang="en-US" sz="3200" dirty="0">
                <a:solidFill>
                  <a:srgbClr val="FFFFFF"/>
                </a:solidFill>
              </a:rPr>
            </a:br>
            <a:br>
              <a:rPr lang="en-US" sz="3200" dirty="0">
                <a:solidFill>
                  <a:srgbClr val="FFFFFF"/>
                </a:solidFill>
              </a:rPr>
            </a:br>
            <a:r>
              <a:rPr lang="en-US" sz="3200" dirty="0" err="1">
                <a:solidFill>
                  <a:srgbClr val="FFFFFF"/>
                </a:solidFill>
              </a:rPr>
              <a:t>april</a:t>
            </a:r>
            <a:r>
              <a:rPr lang="en-US" sz="3200" dirty="0">
                <a:solidFill>
                  <a:srgbClr val="FFFFFF"/>
                </a:solidFill>
              </a:rPr>
              <a:t> 19, 2022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C5AD4F3-239E-4B7D-84BF-DE1471605D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6957" y="5079566"/>
            <a:ext cx="3659814" cy="155662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84CBDC7-F269-4B84-B664-9FC5D4A40C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0391" y="4971073"/>
            <a:ext cx="2159657" cy="152917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F20B07C-F082-439E-8D0D-7AF0BBB805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7015" y="5079566"/>
            <a:ext cx="1397748" cy="1661358"/>
          </a:xfrm>
          <a:prstGeom prst="rect">
            <a:avLst/>
          </a:prstGeom>
        </p:spPr>
      </p:pic>
      <p:pic>
        <p:nvPicPr>
          <p:cNvPr id="12" name="Picture 4" descr="COVID-19 Update: 'Try Getting It Yourselves'; Vaccine Trial Underway; FDA  Steps Aside | MedPage Today">
            <a:extLst>
              <a:ext uri="{FF2B5EF4-FFF2-40B4-BE49-F238E27FC236}">
                <a16:creationId xmlns:a16="http://schemas.microsoft.com/office/drawing/2014/main" id="{4FD25495-8C6E-C347-81B2-6713B909C6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834" y="577201"/>
            <a:ext cx="6432534" cy="428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0CDBE54-48BA-6043-8C9D-28E9B16F3E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80466" y="770056"/>
            <a:ext cx="2286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0037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78D97-DD96-4A7A-8CBF-E8C82458A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256" y="2170058"/>
            <a:ext cx="11552157" cy="2641876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3600" dirty="0">
                <a:solidFill>
                  <a:srgbClr val="FFFFFF"/>
                </a:solidFill>
              </a:rPr>
              <a:t>Mono county metrics</a:t>
            </a: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Tested – 2,553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Negative – 2,347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pending - 125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Positive –  84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deaths - 1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positivity rate – 3.29%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505F9A3-A877-4416-BD59-8C4DA1658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7428" y="5491992"/>
            <a:ext cx="11029615" cy="600556"/>
          </a:xfrm>
        </p:spPr>
        <p:txBody>
          <a:bodyPr>
            <a:normAutofit fontScale="70000" lnSpcReduction="20000"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Total positive cases (PCR Conf): 2983 </a:t>
            </a:r>
            <a:r>
              <a:rPr lang="en-US" sz="2800" b="1" u="sng" dirty="0">
                <a:solidFill>
                  <a:schemeClr val="bg1"/>
                </a:solidFill>
              </a:rPr>
              <a:t>Positivity rate: </a:t>
            </a:r>
            <a:r>
              <a:rPr lang="en-US" sz="2800" b="1" u="sng" dirty="0">
                <a:solidFill>
                  <a:srgbClr val="FF0000"/>
                </a:solidFill>
              </a:rPr>
              <a:t>0.9%</a:t>
            </a:r>
            <a:r>
              <a:rPr lang="en-US" sz="2800" b="1" u="sng" dirty="0">
                <a:solidFill>
                  <a:schemeClr val="bg1"/>
                </a:solidFill>
              </a:rPr>
              <a:t>/ </a:t>
            </a:r>
            <a:r>
              <a:rPr lang="en-US" sz="2800" u="sng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Case Rate/100,000: </a:t>
            </a:r>
            <a:r>
              <a:rPr lang="en-US" sz="2800" u="sng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18.4</a:t>
            </a:r>
            <a:endParaRPr lang="en-US" sz="2800" b="1" u="sng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pic>
        <p:nvPicPr>
          <p:cNvPr id="4" name="Picture 3" descr="Chart, bar chart&#10;&#10;Description automatically generated">
            <a:extLst>
              <a:ext uri="{FF2B5EF4-FFF2-40B4-BE49-F238E27FC236}">
                <a16:creationId xmlns:a16="http://schemas.microsoft.com/office/drawing/2014/main" id="{A7ECB36A-64B1-E6F4-0CCF-F2588C60DC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588" y="0"/>
            <a:ext cx="11348456" cy="5154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93">
            <a:extLst>
              <a:ext uri="{FF2B5EF4-FFF2-40B4-BE49-F238E27FC236}">
                <a16:creationId xmlns:a16="http://schemas.microsoft.com/office/drawing/2014/main" id="{DD651B61-325E-4E73-8445-38B0DE8AA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B42E5253-D3AC-4AC2-B766-8B34F13C2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10AE8D57-436A-4073-9A75-15BB5949F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2852671-8EB6-4EAF-8AF8-65CF3FD66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02" name="Rectangle 101">
            <a:extLst>
              <a:ext uri="{FF2B5EF4-FFF2-40B4-BE49-F238E27FC236}">
                <a16:creationId xmlns:a16="http://schemas.microsoft.com/office/drawing/2014/main" id="{26B4480E-B7FF-4481-890E-043A69AE6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79394E1F-0B5F-497D-B2A6-8383A2A548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8" y="457200"/>
            <a:ext cx="3703320" cy="5935133"/>
            <a:chOff x="438068" y="457200"/>
            <a:chExt cx="3703320" cy="5935133"/>
          </a:xfrm>
        </p:grpSpPr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1F1FF39A-AC3C-4066-9D4C-519AA22812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601201"/>
              <a:ext cx="3702134" cy="5791132"/>
            </a:xfrm>
            <a:prstGeom prst="rect">
              <a:avLst/>
            </a:prstGeom>
            <a:solidFill>
              <a:srgbClr val="465359">
                <a:alpha val="97000"/>
              </a:srgb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64C13BAB-7C00-4D21-A857-E3D41C0A2A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0"/>
              <a:ext cx="3703320" cy="94997"/>
            </a:xfrm>
            <a:prstGeom prst="rect">
              <a:avLst/>
            </a:prstGeom>
            <a:solidFill>
              <a:srgbClr val="46535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E09E3C0-A5C7-0341-9C0C-7E27E3675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1524001"/>
            <a:ext cx="3412067" cy="347838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Recent mETrics</a:t>
            </a:r>
            <a:endParaRPr lang="en-US" sz="3600" dirty="0">
              <a:solidFill>
                <a:srgbClr val="FFFFFF"/>
              </a:solidFill>
            </a:endParaRPr>
          </a:p>
        </p:txBody>
      </p:sp>
      <p:pic>
        <p:nvPicPr>
          <p:cNvPr id="4" name="Picture 3" descr="Chart, bar chart&#10;&#10;Description automatically generated">
            <a:extLst>
              <a:ext uri="{FF2B5EF4-FFF2-40B4-BE49-F238E27FC236}">
                <a16:creationId xmlns:a16="http://schemas.microsoft.com/office/drawing/2014/main" id="{27CB0317-89CC-131A-E497-8AA37104F6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2239" y="1594905"/>
            <a:ext cx="7817466" cy="404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211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99">
            <a:extLst>
              <a:ext uri="{FF2B5EF4-FFF2-40B4-BE49-F238E27FC236}">
                <a16:creationId xmlns:a16="http://schemas.microsoft.com/office/drawing/2014/main" id="{1DDC3EF6-2EA5-44B3-94C7-9DDA67A12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87925A9A-E9FA-496E-9C09-7C2845E006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2073ABB4-E164-4CBF-ADFF-25552BB7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1259A422-0023-4292-8200-E080556F3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2413CA5-4739-4BC9-8BB3-B0A4928D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Chart&#10;&#10;Description automatically generated with medium confidence">
            <a:extLst>
              <a:ext uri="{FF2B5EF4-FFF2-40B4-BE49-F238E27FC236}">
                <a16:creationId xmlns:a16="http://schemas.microsoft.com/office/drawing/2014/main" id="{9B5FE59E-907F-9315-B5FE-3F8DD73AED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975360"/>
            <a:ext cx="10905066" cy="4907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09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6F768-05AF-8E4B-A755-562869919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POSITIVE cases by week for the past month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5F0A8B-3DD4-B640-9FAF-C91B73056842}"/>
              </a:ext>
            </a:extLst>
          </p:cNvPr>
          <p:cNvSpPr txBox="1"/>
          <p:nvPr/>
        </p:nvSpPr>
        <p:spPr>
          <a:xfrm>
            <a:off x="3732418" y="1939332"/>
            <a:ext cx="4716567" cy="13388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i="1" dirty="0"/>
              <a:t>3/20 – 3/26:</a:t>
            </a:r>
            <a:r>
              <a:rPr lang="en-US" sz="3600" i="1" dirty="0">
                <a:solidFill>
                  <a:srgbClr val="FF0000"/>
                </a:solidFill>
              </a:rPr>
              <a:t> </a:t>
            </a:r>
            <a:r>
              <a:rPr lang="en-US" sz="3600" b="1" i="1" u="sng" dirty="0">
                <a:solidFill>
                  <a:srgbClr val="FF0000"/>
                </a:solidFill>
              </a:rPr>
              <a:t>5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i="1" dirty="0"/>
              <a:t>3/27 – 4/2:</a:t>
            </a:r>
            <a:r>
              <a:rPr lang="en-US" sz="3600" i="1" dirty="0">
                <a:solidFill>
                  <a:srgbClr val="FF0000"/>
                </a:solidFill>
              </a:rPr>
              <a:t> </a:t>
            </a:r>
            <a:r>
              <a:rPr lang="en-US" sz="3600" b="1" i="1" u="sng" dirty="0">
                <a:solidFill>
                  <a:srgbClr val="FF0000"/>
                </a:solidFill>
              </a:rPr>
              <a:t>3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i="1" dirty="0"/>
              <a:t>4/3 – 4/9:</a:t>
            </a:r>
            <a:r>
              <a:rPr lang="en-US" sz="3600" i="1" dirty="0">
                <a:solidFill>
                  <a:srgbClr val="FF0000"/>
                </a:solidFill>
              </a:rPr>
              <a:t> </a:t>
            </a:r>
            <a:r>
              <a:rPr lang="en-US" sz="3600" b="1" i="1" u="sng" dirty="0">
                <a:solidFill>
                  <a:srgbClr val="FF0000"/>
                </a:solidFill>
              </a:rPr>
              <a:t>8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i="1" dirty="0"/>
              <a:t>4/10 – 4/16:</a:t>
            </a:r>
            <a:r>
              <a:rPr lang="en-US" sz="3600" i="1" dirty="0">
                <a:solidFill>
                  <a:srgbClr val="FF0000"/>
                </a:solidFill>
              </a:rPr>
              <a:t> </a:t>
            </a:r>
            <a:r>
              <a:rPr lang="en-US" sz="3600" i="1" u="sng" dirty="0">
                <a:solidFill>
                  <a:srgbClr val="FF0000"/>
                </a:solidFill>
              </a:rPr>
              <a:t>1</a:t>
            </a:r>
            <a:r>
              <a:rPr lang="en-US" sz="3600" b="1" i="1" u="sng" dirty="0">
                <a:solidFill>
                  <a:srgbClr val="FF0000"/>
                </a:solidFill>
              </a:rPr>
              <a:t>8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665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58DF7D-C2D0-4B03-A7A0-2F06B789E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26B711-3121-40B0-8377-A64F3DC00C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5C4D3D-ABBA-4B4E-93E5-01E343719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DD5E5-0097-4C6C-B266-5732EDA96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952EF87-C74F-4D3F-9CAD-EEA1733C9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97643"/>
            <a:ext cx="3703320" cy="5792922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77FF6F-8C34-4DA9-8EF3-FE3A3F60B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4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EFF"/>
                </a:solidFill>
              </a:rPr>
              <a:t>Hospital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928C6-39E6-40CC-843A-42B234940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4935" y="1037968"/>
            <a:ext cx="6725899" cy="4820832"/>
          </a:xfrm>
        </p:spPr>
        <p:txBody>
          <a:bodyPr>
            <a:normAutofit/>
          </a:bodyPr>
          <a:lstStyle/>
          <a:p>
            <a:r>
              <a:rPr lang="en-US" sz="2400" dirty="0"/>
              <a:t> No current COVID-19 </a:t>
            </a:r>
            <a:r>
              <a:rPr lang="en-US" sz="2400"/>
              <a:t>related hospitalizations</a:t>
            </a:r>
            <a:endParaRPr lang="en-US" sz="2400" dirty="0"/>
          </a:p>
          <a:p>
            <a:r>
              <a:rPr lang="en-US" sz="2400" dirty="0"/>
              <a:t>Status = Green</a:t>
            </a:r>
          </a:p>
        </p:txBody>
      </p:sp>
    </p:spTree>
    <p:extLst>
      <p:ext uri="{BB962C8B-B14F-4D97-AF65-F5344CB8AC3E}">
        <p14:creationId xmlns:p14="http://schemas.microsoft.com/office/powerpoint/2010/main" val="1899041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58DF7D-C2D0-4B03-A7A0-2F06B789E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26B711-3121-40B0-8377-A64F3DC00C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5C4D3D-ABBA-4B4E-93E5-01E343719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DD5E5-0097-4C6C-B266-5732EDA96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952EF87-C74F-4D3F-9CAD-EEA1733C9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97643"/>
            <a:ext cx="3703320" cy="5792922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77FF6F-8C34-4DA9-8EF3-FE3A3F60B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4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EFF"/>
                </a:solidFill>
              </a:rPr>
              <a:t>BA.2 and other Variants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928C6-39E6-40CC-843A-42B234940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4935" y="1037968"/>
            <a:ext cx="6725899" cy="4820832"/>
          </a:xfrm>
        </p:spPr>
        <p:txBody>
          <a:bodyPr>
            <a:normAutofit/>
          </a:bodyPr>
          <a:lstStyle/>
          <a:p>
            <a:r>
              <a:rPr lang="en-US" sz="2400" dirty="0"/>
              <a:t>90%+ of all California cases are BA.2</a:t>
            </a:r>
          </a:p>
          <a:p>
            <a:r>
              <a:rPr lang="en-US" sz="2400" dirty="0"/>
              <a:t>Other variants being monitored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XE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BA.2.12.1</a:t>
            </a:r>
          </a:p>
        </p:txBody>
      </p:sp>
    </p:spTree>
    <p:extLst>
      <p:ext uri="{BB962C8B-B14F-4D97-AF65-F5344CB8AC3E}">
        <p14:creationId xmlns:p14="http://schemas.microsoft.com/office/powerpoint/2010/main" val="312472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58DF7D-C2D0-4B03-A7A0-2F06B789E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26B711-3121-40B0-8377-A64F3DC00C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5C4D3D-ABBA-4B4E-93E5-01E343719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DD5E5-0097-4C6C-B266-5732EDA96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952EF87-C74F-4D3F-9CAD-EEA1733C9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97643"/>
            <a:ext cx="3703320" cy="5792922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77FF6F-8C34-4DA9-8EF3-FE3A3F60B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4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EFF"/>
                </a:solidFill>
              </a:rPr>
              <a:t>Planes and public transportation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928C6-39E6-40CC-843A-42B234940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4935" y="1037968"/>
            <a:ext cx="6725899" cy="4820832"/>
          </a:xfrm>
        </p:spPr>
        <p:txBody>
          <a:bodyPr>
            <a:normAutofit/>
          </a:bodyPr>
          <a:lstStyle/>
          <a:p>
            <a:r>
              <a:rPr lang="en-US" sz="2400" dirty="0"/>
              <a:t>A federal Judge overturned the masking mandate for planes and all forms of public transportation</a:t>
            </a:r>
          </a:p>
          <a:p>
            <a:r>
              <a:rPr lang="en-US" sz="2400" dirty="0"/>
              <a:t>Masks are currently not required for transit</a:t>
            </a:r>
          </a:p>
          <a:p>
            <a:r>
              <a:rPr lang="en-US" sz="2400" dirty="0"/>
              <a:t>Unclear if the Biden administration will challenge the ruling </a:t>
            </a:r>
          </a:p>
        </p:txBody>
      </p:sp>
    </p:spTree>
    <p:extLst>
      <p:ext uri="{BB962C8B-B14F-4D97-AF65-F5344CB8AC3E}">
        <p14:creationId xmlns:p14="http://schemas.microsoft.com/office/powerpoint/2010/main" val="207691091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spect">
      <a:dk1>
        <a:sysClr val="windowText" lastClr="000000"/>
      </a:dk1>
      <a:lt1>
        <a:sysClr val="window" lastClr="FFFFFF"/>
      </a:lt1>
      <a:dk2>
        <a:srgbClr val="585753"/>
      </a:dk2>
      <a:lt2>
        <a:srgbClr val="EBDDC3"/>
      </a:lt2>
      <a:accent1>
        <a:srgbClr val="71B9E4"/>
      </a:accent1>
      <a:accent2>
        <a:srgbClr val="E25D3C"/>
      </a:accent2>
      <a:accent3>
        <a:srgbClr val="BDB59D"/>
      </a:accent3>
      <a:accent4>
        <a:srgbClr val="A5AB81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1B988E8AE8DE43912B5E61FE69E65F" ma:contentTypeVersion="8" ma:contentTypeDescription="Create a new document." ma:contentTypeScope="" ma:versionID="77862f7d2f2213ac888a09144c8cc9fc">
  <xsd:schema xmlns:xsd="http://www.w3.org/2001/XMLSchema" xmlns:xs="http://www.w3.org/2001/XMLSchema" xmlns:p="http://schemas.microsoft.com/office/2006/metadata/properties" xmlns:ns3="bef820db-cce1-49ea-a11d-2f21cf9943b4" targetNamespace="http://schemas.microsoft.com/office/2006/metadata/properties" ma:root="true" ma:fieldsID="3507118d4d9ec990b3c0da2321d45b13" ns3:_="">
    <xsd:import namespace="bef820db-cce1-49ea-a11d-2f21cf9943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f820db-cce1-49ea-a11d-2f21cf9943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E3CB50C-9E08-4835-820D-62AE29F9BD2B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bef820db-cce1-49ea-a11d-2f21cf9943b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B3242A4-1E6A-4E02-809C-4A24066EC0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D2D995-20F0-4C14-BF62-1248AB4B484D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163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Franklin Gothic Book</vt:lpstr>
      <vt:lpstr>Franklin Gothic Demi</vt:lpstr>
      <vt:lpstr>Wingdings 2</vt:lpstr>
      <vt:lpstr>DividendVTI</vt:lpstr>
      <vt:lpstr>Board of supervisors meeting   april 19, 2022</vt:lpstr>
      <vt:lpstr>Mono county metrics   Tested – 2,553 Negative – 2,347 pending - 125 Positive –  84 deaths - 1 positivity rate – 3.29%</vt:lpstr>
      <vt:lpstr>Recent mETrics</vt:lpstr>
      <vt:lpstr>PowerPoint Presentation</vt:lpstr>
      <vt:lpstr>Number of POSITIVE cases by week for the past month</vt:lpstr>
      <vt:lpstr>Hospital Status</vt:lpstr>
      <vt:lpstr>BA.2 and other Variants </vt:lpstr>
      <vt:lpstr>Planes and public transportation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of supervisors meeting   August 3, 2021</dc:title>
  <dc:creator/>
  <cp:lastModifiedBy/>
  <cp:revision>3</cp:revision>
  <dcterms:created xsi:type="dcterms:W3CDTF">2020-08-19T21:11:28Z</dcterms:created>
  <dcterms:modified xsi:type="dcterms:W3CDTF">2022-04-19T15:35:28Z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0x010100A71B988E8AE8DE43912B5E61FE69E65F</vt:lpwstr>
  </property>
</Properties>
</file>