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73" r:id="rId5"/>
    <p:sldId id="429" r:id="rId6"/>
    <p:sldId id="423" r:id="rId7"/>
    <p:sldId id="396" r:id="rId8"/>
    <p:sldId id="442" r:id="rId9"/>
    <p:sldId id="405" r:id="rId10"/>
    <p:sldId id="440" r:id="rId11"/>
    <p:sldId id="441" r:id="rId12"/>
    <p:sldId id="400" r:id="rId1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85" autoAdjust="0"/>
    <p:restoredTop sz="94249" autoAdjust="0"/>
  </p:normalViewPr>
  <p:slideViewPr>
    <p:cSldViewPr snapToGrid="0">
      <p:cViewPr varScale="1">
        <p:scale>
          <a:sx n="89" d="100"/>
          <a:sy n="89" d="100"/>
        </p:scale>
        <p:origin x="120" y="5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20"/>
    </p:cViewPr>
  </p:sorterViewPr>
  <p:notesViewPr>
    <p:cSldViewPr snapToGrid="0">
      <p:cViewPr varScale="1">
        <p:scale>
          <a:sx n="51" d="100"/>
          <a:sy n="51" d="100"/>
        </p:scale>
        <p:origin x="29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C34DB4A-1D37-43AF-8C2E-D26AEA5825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CB5D2A-EA32-4E31-808C-4CC2BF85A2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C402D-85DC-4058-A49E-9A5B9A2752F1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C29C0-9C87-490B-9CFA-1059C865DC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320B7-3904-4046-989C-52B362AD3B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8B5E1-0D9F-475A-9C18-71CEF3E2B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38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618BA-3740-4769-AB1C-FF9617C1FC65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11C93-1C78-4DDE-BB57-05C301CC4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03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4/20/2021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4/20/2021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4/20/2021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4/20/2021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4/20/2021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4/20/2021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4/20/2021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ph.ca.gov/Programs/CID/DCDC/Pages/COVID-19/VaccineAllocationGuidelines.aspx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EE997D3B-4ECD-4397-A989-D5882BB32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A852E5D-96B2-47B5-AB0F-426F231FB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1"/>
            <a:ext cx="3703320" cy="5935131"/>
            <a:chOff x="438068" y="457201"/>
            <a:chExt cx="3703320" cy="5935131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BEA2C8A-CA20-494E-8DAA-985E842E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41102"/>
              <a:ext cx="3702134" cy="5751230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BAE429C-3A94-4C39-B88C-596F1E4C0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1"/>
              <a:ext cx="3703320" cy="91440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068" y="4480588"/>
            <a:ext cx="3570796" cy="1797702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>
                <a:solidFill>
                  <a:srgbClr val="FFFFFF"/>
                </a:solidFill>
              </a:rPr>
              <a:t>Board of supervisors meeting</a:t>
            </a:r>
            <a:br>
              <a:rPr lang="en-US" sz="3200" dirty="0">
                <a:solidFill>
                  <a:srgbClr val="FFFFFF"/>
                </a:solidFill>
              </a:rPr>
            </a:br>
            <a:br>
              <a:rPr lang="en-US" sz="3200" dirty="0">
                <a:solidFill>
                  <a:srgbClr val="FFFFFF"/>
                </a:solidFill>
              </a:rPr>
            </a:b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April 20, 2021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791FAB-4F0B-4FBA-9BAC-B908D1AE2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44" y="820785"/>
            <a:ext cx="3578458" cy="15566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5AD4F3-239E-4B7D-84BF-DE1471605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957" y="5079566"/>
            <a:ext cx="3659814" cy="15566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4CBDC7-F269-4B84-B664-9FC5D4A40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0391" y="4971073"/>
            <a:ext cx="2159657" cy="15291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20B07C-F082-439E-8D0D-7AF0BBB805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7015" y="5079566"/>
            <a:ext cx="1397748" cy="1661358"/>
          </a:xfrm>
          <a:prstGeom prst="rect">
            <a:avLst/>
          </a:prstGeom>
        </p:spPr>
      </p:pic>
      <p:pic>
        <p:nvPicPr>
          <p:cNvPr id="12" name="Picture 4" descr="COVID-19 Update: 'Try Getting It Yourselves'; Vaccine Trial Underway; FDA  Steps Aside | MedPage Today">
            <a:extLst>
              <a:ext uri="{FF2B5EF4-FFF2-40B4-BE49-F238E27FC236}">
                <a16:creationId xmlns:a16="http://schemas.microsoft.com/office/drawing/2014/main" id="{4FD25495-8C6E-C347-81B2-6713B909C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34" y="577201"/>
            <a:ext cx="6432534" cy="428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003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78D97-DD96-4A7A-8CBF-E8C82458A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6" y="2170058"/>
            <a:ext cx="11552157" cy="264187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Mono county metrics</a:t>
            </a:r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2200" dirty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</a:rPr>
              <a:t>Tested – 2,553</a:t>
            </a:r>
            <a:br>
              <a:rPr lang="en-US" sz="2200" dirty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</a:rPr>
              <a:t>Negative – 2,347</a:t>
            </a:r>
            <a:br>
              <a:rPr lang="en-US" sz="2200" dirty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</a:rPr>
              <a:t>pending - 125</a:t>
            </a:r>
            <a:br>
              <a:rPr lang="en-US" sz="2200" dirty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</a:rPr>
              <a:t>Positive –  84</a:t>
            </a:r>
            <a:br>
              <a:rPr lang="en-US" sz="2200" dirty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</a:rPr>
              <a:t>deaths - 1</a:t>
            </a:r>
            <a:br>
              <a:rPr lang="en-US" sz="2200" dirty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</a:rPr>
              <a:t>positivity rate – 3.29%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05F9A3-A877-4416-BD59-8C4DA1658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7428" y="5491992"/>
            <a:ext cx="11029615" cy="60055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Total positive cases: 1014 (</a:t>
            </a:r>
            <a:r>
              <a:rPr lang="en-US" sz="2800" b="1" u="sng" dirty="0">
                <a:solidFill>
                  <a:schemeClr val="bg1"/>
                </a:solidFill>
              </a:rPr>
              <a:t>30-day increase: 51 )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13B111-7613-4B59-8C8D-46B93E8A6361}"/>
              </a:ext>
            </a:extLst>
          </p:cNvPr>
          <p:cNvSpPr txBox="1"/>
          <p:nvPr/>
        </p:nvSpPr>
        <p:spPr>
          <a:xfrm>
            <a:off x="10031195" y="6460140"/>
            <a:ext cx="3100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As of April 12, 2021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CF56AC-6C76-4FA3-B000-B0EF77E6EED6}"/>
              </a:ext>
            </a:extLst>
          </p:cNvPr>
          <p:cNvSpPr/>
          <p:nvPr/>
        </p:nvSpPr>
        <p:spPr>
          <a:xfrm>
            <a:off x="4384962" y="5373910"/>
            <a:ext cx="900545" cy="748463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81FF17-5271-42B0-A37A-BCF81E69B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5" y="914323"/>
            <a:ext cx="11242135" cy="42100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883979-0AAD-46F2-8625-4476840AB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6166" y="558884"/>
            <a:ext cx="617248" cy="73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0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C27F99-3FB4-48F4-945F-4BCE96DB4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40" y="1342624"/>
            <a:ext cx="8449985" cy="988332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Blueprint for a safer economy </a:t>
            </a:r>
            <a:br>
              <a:rPr lang="en-US" sz="3600" b="1" dirty="0"/>
            </a:br>
            <a:br>
              <a:rPr lang="en-US" dirty="0"/>
            </a:br>
            <a:br>
              <a:rPr lang="en-US" b="1" dirty="0"/>
            </a:b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0C4B36-3D95-429A-9763-696157511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303" y="726486"/>
            <a:ext cx="2610457" cy="11103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88A564-272B-4F83-95FA-37F49AC24E1D}"/>
              </a:ext>
            </a:extLst>
          </p:cNvPr>
          <p:cNvSpPr txBox="1"/>
          <p:nvPr/>
        </p:nvSpPr>
        <p:spPr>
          <a:xfrm>
            <a:off x="639004" y="1420390"/>
            <a:ext cx="11153756" cy="3010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Metrics (week ending 04/11):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742950" lvl="1" indent="-285750" fontAlgn="base"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Case Rate/100,000: </a:t>
            </a:r>
            <a:r>
              <a:rPr lang="en-US" sz="2000" b="1" u="sng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3.1 </a:t>
            </a:r>
            <a:r>
              <a:rPr lang="en-US" sz="2000" b="1" u="sng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u="sng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(case rates </a:t>
            </a:r>
            <a:r>
              <a:rPr lang="en-US" sz="1600" b="1" u="sng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trending down</a:t>
            </a:r>
            <a:r>
              <a:rPr lang="en-US" sz="1600" b="1" u="sng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 fontAlgn="base"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Testing Positivity rate: </a:t>
            </a:r>
            <a:r>
              <a:rPr lang="en-US" sz="2000" b="1" u="sng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0.8</a:t>
            </a:r>
            <a:r>
              <a:rPr lang="en-US" sz="2000" b="1" u="sng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sz="1600" b="1" u="sng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(positivity trending down)</a:t>
            </a:r>
            <a:endParaRPr lang="en-US" sz="1600" b="1" u="sng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fontAlgn="base">
              <a:buSzPts val="1000"/>
              <a:tabLst>
                <a:tab pos="457200" algn="l"/>
              </a:tabLst>
            </a:pPr>
            <a:endParaRPr lang="en-US" sz="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  <a:tab pos="457200" algn="l"/>
                <a:tab pos="457200" algn="l"/>
              </a:tabLst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 the metrics show, we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have 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met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Testing Positivity rate (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2-4.9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%) but not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Case Rate of less than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5.9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cases per 100,000 for the </a:t>
            </a:r>
            <a:r>
              <a:rPr lang="en-US" sz="18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NEW Orange Tier. </a:t>
            </a:r>
          </a:p>
          <a:p>
            <a:pPr marL="285750" marR="0" lvl="0" indent="-285750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  <a:tab pos="457200" algn="l"/>
                <a:tab pos="457200" algn="l"/>
              </a:tabLst>
            </a:pPr>
            <a:r>
              <a:rPr lang="en-US" sz="20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Under the new Guidelines**Mono County needs to meet BOTH metrics for 2 consecutive weeks to move to the ORANGE TIER when the new Vaccine Equity Metric goal is achieved. </a:t>
            </a:r>
            <a:endParaRPr lang="en-US" sz="20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2EFAB1-F224-4CA1-84FF-2A7D342B0B99}"/>
              </a:ext>
            </a:extLst>
          </p:cNvPr>
          <p:cNvSpPr txBox="1"/>
          <p:nvPr/>
        </p:nvSpPr>
        <p:spPr>
          <a:xfrm>
            <a:off x="6714907" y="6550223"/>
            <a:ext cx="5633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 Statewide / ** Vaccine Equity Metric goal of 4 million doses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4F8643-04B7-403E-AA65-73C20A7DA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99" y="4431214"/>
            <a:ext cx="10030250" cy="1952611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DAD40AB-1922-4F21-9097-EACDDAAE85CD}"/>
              </a:ext>
            </a:extLst>
          </p:cNvPr>
          <p:cNvSpPr/>
          <p:nvPr/>
        </p:nvSpPr>
        <p:spPr>
          <a:xfrm rot="5400000">
            <a:off x="6847798" y="4419787"/>
            <a:ext cx="2045466" cy="19573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39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78D97-DD96-4A7A-8CBF-E8C82458A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013" y="3479860"/>
            <a:ext cx="3392243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i="0" dirty="0">
                <a:solidFill>
                  <a:schemeClr val="bg1"/>
                </a:solidFill>
                <a:effectLst/>
              </a:rPr>
              <a:t>Covid-19 Testing in Mono County</a:t>
            </a:r>
            <a:br>
              <a:rPr lang="en-US" sz="2400" b="0" i="0" dirty="0">
                <a:solidFill>
                  <a:schemeClr val="bg1"/>
                </a:solidFill>
                <a:effectLst/>
                <a:latin typeface="Avenir Next"/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D4719499-466E-4FA2-B1CA-A86935616770}"/>
              </a:ext>
            </a:extLst>
          </p:cNvPr>
          <p:cNvSpPr txBox="1">
            <a:spLocks/>
          </p:cNvSpPr>
          <p:nvPr/>
        </p:nvSpPr>
        <p:spPr>
          <a:xfrm>
            <a:off x="388038" y="930333"/>
            <a:ext cx="9296155" cy="9929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4400" b="1" dirty="0"/>
              <a:t>Mono county covid-19 vaccine dashboard  </a:t>
            </a:r>
          </a:p>
          <a:p>
            <a:br>
              <a:rPr lang="en-US" dirty="0"/>
            </a:br>
            <a:br>
              <a:rPr lang="en-US" b="1" dirty="0"/>
            </a:b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55226A-8567-4099-A1EC-1D83C7631329}"/>
              </a:ext>
            </a:extLst>
          </p:cNvPr>
          <p:cNvSpPr txBox="1"/>
          <p:nvPr/>
        </p:nvSpPr>
        <p:spPr>
          <a:xfrm>
            <a:off x="805965" y="2121148"/>
            <a:ext cx="6412698" cy="3441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Mono County Public Health has received </a:t>
            </a:r>
            <a:r>
              <a:rPr lang="en-US" sz="2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17,145</a:t>
            </a:r>
            <a:r>
              <a:rPr lang="en-US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doses 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 vaccine and issued:</a:t>
            </a:r>
          </a:p>
          <a:p>
            <a:pPr marL="800100" lvl="1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7,695 first dose</a:t>
            </a:r>
          </a:p>
          <a:p>
            <a:pPr marL="800100" lvl="1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7,009</a:t>
            </a: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ully vaccinated</a:t>
            </a:r>
          </a:p>
          <a:p>
            <a:pPr algn="l" rtl="0" fontAlgn="base"/>
            <a:endPara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42900" marR="0" indent="-342900" algn="just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FF0000"/>
              </a:solidFill>
            </a:endParaRPr>
          </a:p>
          <a:p>
            <a:pPr marL="342900" marR="0" indent="-342900" algn="just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 algn="just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715F02-AB07-469E-B228-174973FEB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332" y="390057"/>
            <a:ext cx="1803112" cy="1276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8E5FAB-13D2-44E8-9901-120EFCC65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094" y="2124543"/>
            <a:ext cx="4324350" cy="4343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B2F4D-4562-4D95-BA4A-ECC0FF7C0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907" y="4010528"/>
            <a:ext cx="6135324" cy="247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08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46F4E-8791-0444-B089-F0F502BD6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Cdc</a:t>
            </a:r>
            <a:r>
              <a:rPr lang="en-US" sz="3600" dirty="0"/>
              <a:t> and </a:t>
            </a:r>
            <a:r>
              <a:rPr lang="en-US" sz="3600" dirty="0" err="1"/>
              <a:t>fda</a:t>
            </a:r>
            <a:r>
              <a:rPr lang="en-US" sz="3600" dirty="0"/>
              <a:t> pause Johnson &amp; </a:t>
            </a:r>
            <a:r>
              <a:rPr lang="en-US" sz="3600" dirty="0" err="1"/>
              <a:t>johnson</a:t>
            </a:r>
            <a:r>
              <a:rPr lang="en-US" sz="3600" dirty="0"/>
              <a:t> vaccine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A01B0B-9169-274F-BBD7-3D0788FAE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287" y="1855591"/>
            <a:ext cx="62865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80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78D97-DD96-4A7A-8CBF-E8C82458A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013" y="3479860"/>
            <a:ext cx="3392243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i="0" dirty="0">
                <a:solidFill>
                  <a:schemeClr val="bg1"/>
                </a:solidFill>
                <a:effectLst/>
              </a:rPr>
              <a:t>Covid-19 Testing in Mono County</a:t>
            </a:r>
            <a:br>
              <a:rPr lang="en-US" sz="2400" b="0" i="0" dirty="0">
                <a:solidFill>
                  <a:schemeClr val="bg1"/>
                </a:solidFill>
                <a:effectLst/>
                <a:latin typeface="Avenir Next"/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D4719499-466E-4FA2-B1CA-A86935616770}"/>
              </a:ext>
            </a:extLst>
          </p:cNvPr>
          <p:cNvSpPr txBox="1">
            <a:spLocks/>
          </p:cNvSpPr>
          <p:nvPr/>
        </p:nvSpPr>
        <p:spPr>
          <a:xfrm>
            <a:off x="384758" y="914928"/>
            <a:ext cx="9296155" cy="9929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4400" b="1" dirty="0"/>
              <a:t>State issues updated covid-19 vaccine eligibility guidelines </a:t>
            </a:r>
          </a:p>
          <a:p>
            <a:br>
              <a:rPr lang="en-US" dirty="0"/>
            </a:br>
            <a:br>
              <a:rPr lang="en-US" b="1" dirty="0"/>
            </a:b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247A41-7267-4D20-9601-F24A50A9A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7163" y="209556"/>
            <a:ext cx="1250079" cy="14858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E758FF-BE2A-44A7-9900-9A4D9D2F0026}"/>
              </a:ext>
            </a:extLst>
          </p:cNvPr>
          <p:cNvSpPr txBox="1"/>
          <p:nvPr/>
        </p:nvSpPr>
        <p:spPr>
          <a:xfrm>
            <a:off x="526473" y="1810512"/>
            <a:ext cx="10986654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solidFill>
                  <a:srgbClr val="202020"/>
                </a:solidFill>
                <a:effectLst/>
                <a:latin typeface="+mj-lt"/>
              </a:rPr>
              <a:t>Updated March 25, 2021:</a:t>
            </a:r>
          </a:p>
          <a:p>
            <a:pPr algn="l"/>
            <a:endParaRPr lang="en-US" sz="2000" b="1" i="0" dirty="0">
              <a:solidFill>
                <a:srgbClr val="202020"/>
              </a:solidFill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02020"/>
                </a:solidFill>
                <a:effectLst/>
              </a:rPr>
              <a:t>Beginning </a:t>
            </a:r>
            <a:r>
              <a:rPr lang="en-US" sz="2000" b="0" i="0" dirty="0">
                <a:solidFill>
                  <a:srgbClr val="FF0000"/>
                </a:solidFill>
                <a:effectLst/>
              </a:rPr>
              <a:t>April 1, 2021</a:t>
            </a:r>
            <a:r>
              <a:rPr lang="en-US" sz="2000" b="0" i="0" dirty="0">
                <a:solidFill>
                  <a:srgbClr val="202020"/>
                </a:solidFill>
                <a:effectLst/>
              </a:rPr>
              <a:t>, individuals age 50-64 years old will be eligible for COVID-19 vaccines.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02020"/>
                </a:solidFill>
                <a:effectLst/>
              </a:rPr>
              <a:t>Beginning </a:t>
            </a:r>
            <a:r>
              <a:rPr lang="en-US" sz="2000" b="0" i="0" dirty="0">
                <a:solidFill>
                  <a:srgbClr val="FF0000"/>
                </a:solidFill>
                <a:effectLst/>
              </a:rPr>
              <a:t>April 15, 2021</a:t>
            </a:r>
            <a:r>
              <a:rPr lang="en-US" sz="2000" b="0" i="0" dirty="0">
                <a:solidFill>
                  <a:srgbClr val="202020"/>
                </a:solidFill>
                <a:effectLst/>
              </a:rPr>
              <a:t>, every Californian age 16 and older will become eligible for COVID-19 vaccines.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Mono County is currently vaccinating individuals 16 years and older. </a:t>
            </a:r>
            <a:endParaRPr lang="en-US" sz="2000" b="0" i="0" dirty="0">
              <a:solidFill>
                <a:srgbClr val="FF0000"/>
              </a:solidFill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955367-EFE9-4B4C-83E4-160765751958}"/>
              </a:ext>
            </a:extLst>
          </p:cNvPr>
          <p:cNvSpPr txBox="1"/>
          <p:nvPr/>
        </p:nvSpPr>
        <p:spPr>
          <a:xfrm>
            <a:off x="526473" y="6464789"/>
            <a:ext cx="106617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https://www.cdph.ca.gov/Programs/CID/DCDC/Pages/COVID-19/VaccineAllocationGuidelines.aspx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516E39-F804-49ED-83E3-C77828305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679" y="4233952"/>
            <a:ext cx="6031441" cy="205761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481162A-AEF7-4146-95A9-A32B41F828F8}"/>
              </a:ext>
            </a:extLst>
          </p:cNvPr>
          <p:cNvSpPr txBox="1"/>
          <p:nvPr/>
        </p:nvSpPr>
        <p:spPr>
          <a:xfrm>
            <a:off x="7301345" y="4601807"/>
            <a:ext cx="405245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Visit VaccinateALL58.com for more COVID-19 facts and updates on your eligibility. Let's get you there. Let's #GetToImmunity #VaccinateALL58 #CaliforniaforALL</a:t>
            </a:r>
          </a:p>
        </p:txBody>
      </p:sp>
    </p:spTree>
    <p:extLst>
      <p:ext uri="{BB962C8B-B14F-4D97-AF65-F5344CB8AC3E}">
        <p14:creationId xmlns:p14="http://schemas.microsoft.com/office/powerpoint/2010/main" val="971942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7F6B8-0985-054C-96EC-1B9EBDD0D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13493"/>
          </a:xfrm>
        </p:spPr>
        <p:txBody>
          <a:bodyPr>
            <a:normAutofit/>
          </a:bodyPr>
          <a:lstStyle/>
          <a:p>
            <a:r>
              <a:rPr lang="en-US" sz="3600" dirty="0"/>
              <a:t>“beyond the blueprint”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24F69-6F16-2A45-99AB-5FDE6E5B9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Last week, the State announced the next phase in the response to COVID-19 pandemic in California titled “Beyond the Blueprint.”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rgbClr val="202020"/>
                </a:solidFill>
              </a:rPr>
              <a:t>Based upon equitable vaccine availability and a consistent low burden of disease</a:t>
            </a:r>
          </a:p>
          <a:p>
            <a:pPr lvl="1">
              <a:buFont typeface="Wingdings" pitchFamily="2" charset="2"/>
              <a:buChar char="§"/>
            </a:pPr>
            <a:r>
              <a:rPr lang="en-US" sz="1700" b="1" dirty="0">
                <a:solidFill>
                  <a:srgbClr val="202020"/>
                </a:solidFill>
              </a:rPr>
              <a:t>Ability to schedule and receive vaccine within 2-week timeframe</a:t>
            </a:r>
          </a:p>
          <a:p>
            <a:pPr lvl="1">
              <a:buFont typeface="Wingdings" pitchFamily="2" charset="2"/>
              <a:buChar char="§"/>
            </a:pPr>
            <a:r>
              <a:rPr lang="en-US" sz="1700" b="1" dirty="0">
                <a:solidFill>
                  <a:srgbClr val="202020"/>
                </a:solidFill>
              </a:rPr>
              <a:t>Hospitalization rate</a:t>
            </a:r>
            <a:endParaRPr lang="en-US" sz="1700" b="1" dirty="0">
              <a:solidFill>
                <a:schemeClr val="tx1"/>
              </a:solidFill>
            </a:endParaRPr>
          </a:p>
          <a:p>
            <a:r>
              <a:rPr lang="en-US" sz="1800" b="1" dirty="0">
                <a:solidFill>
                  <a:srgbClr val="202020"/>
                </a:solidFill>
              </a:rPr>
              <a:t>The Blueprint for a Safer Economy will be retired.</a:t>
            </a:r>
          </a:p>
          <a:p>
            <a:r>
              <a:rPr lang="en-US" sz="1800" b="1" dirty="0">
                <a:solidFill>
                  <a:srgbClr val="202020"/>
                </a:solidFill>
              </a:rPr>
              <a:t>Guidelines and restrictions may still be placed on conventions, festivals, and other large events.</a:t>
            </a:r>
          </a:p>
        </p:txBody>
      </p:sp>
    </p:spTree>
    <p:extLst>
      <p:ext uri="{BB962C8B-B14F-4D97-AF65-F5344CB8AC3E}">
        <p14:creationId xmlns:p14="http://schemas.microsoft.com/office/powerpoint/2010/main" val="231067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9774E-911C-C54E-B1A8-5470A4E7F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State to adjust small county framework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44919-00D2-8941-AEFE-923C99763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4210248"/>
          </a:xfrm>
        </p:spPr>
        <p:txBody>
          <a:bodyPr>
            <a:normAutofit fontScale="85000" lnSpcReduction="10000"/>
          </a:bodyPr>
          <a:lstStyle/>
          <a:p>
            <a:r>
              <a:rPr lang="en-US" sz="1900" dirty="0">
                <a:solidFill>
                  <a:srgbClr val="202020"/>
                </a:solidFill>
              </a:rPr>
              <a:t>Adjustment expected to be effective for the 04/13 Blueprint tier assignment.</a:t>
            </a:r>
          </a:p>
          <a:p>
            <a:r>
              <a:rPr lang="en-US" sz="1900" dirty="0">
                <a:solidFill>
                  <a:srgbClr val="202020"/>
                </a:solidFill>
              </a:rPr>
              <a:t>For small counties (populations less than 106K): In lieu of using adjusted case rates and test positivity to determine if a small county will move to a more restrictive Tier, </a:t>
            </a:r>
            <a:r>
              <a:rPr lang="en-US" sz="1900" b="1" dirty="0">
                <a:solidFill>
                  <a:srgbClr val="FF0000"/>
                </a:solidFill>
              </a:rPr>
              <a:t>absolute case counts and test positivity will be used.</a:t>
            </a:r>
          </a:p>
          <a:p>
            <a:r>
              <a:rPr lang="en-US" sz="1900" dirty="0"/>
              <a:t>Unless there are extenuating circumstances, such as low rate of vaccine take up, a county will only move to a more restrictive tier if hospitalizations are increasing significantly among vulnerable individuals, especially among vaccinated individuals, and both test positivity and adjusted case rates show a concerning increase in transmission.</a:t>
            </a:r>
            <a:endParaRPr lang="en-US" sz="1900" b="1" dirty="0">
              <a:solidFill>
                <a:srgbClr val="FF0000"/>
              </a:solidFill>
            </a:endParaRPr>
          </a:p>
          <a:p>
            <a:r>
              <a:rPr lang="en-US" sz="1900" dirty="0"/>
              <a:t>The thresholds for counties in specific tiers will be used to reflect the following:</a:t>
            </a:r>
          </a:p>
          <a:p>
            <a:pPr lvl="1"/>
            <a:r>
              <a:rPr lang="en-US" sz="1900" dirty="0"/>
              <a:t>A small county that has </a:t>
            </a:r>
            <a:r>
              <a:rPr lang="en-US" sz="1900" b="1" u="sng" dirty="0"/>
              <a:t>less than </a:t>
            </a:r>
            <a:r>
              <a:rPr lang="en-US" sz="1900" dirty="0"/>
              <a:t>the</a:t>
            </a:r>
            <a:r>
              <a:rPr lang="en-US" sz="1900" b="1" u="sng" dirty="0"/>
              <a:t> </a:t>
            </a:r>
            <a:r>
              <a:rPr lang="en-US" sz="1900" dirty="0"/>
              <a:t>case count thresholds AND TP </a:t>
            </a:r>
            <a:r>
              <a:rPr lang="en-US" sz="1900" i="1" dirty="0"/>
              <a:t>in a less restrictive tier</a:t>
            </a:r>
            <a:r>
              <a:rPr lang="en-US" sz="1900" dirty="0"/>
              <a:t>  would earn a week of better metrics</a:t>
            </a:r>
          </a:p>
          <a:p>
            <a:pPr lvl="1"/>
            <a:r>
              <a:rPr lang="en-US" sz="1900" dirty="0"/>
              <a:t>A small county that has </a:t>
            </a:r>
            <a:r>
              <a:rPr lang="en-US" sz="1900" b="1" u="sng" dirty="0"/>
              <a:t>greater than or equal </a:t>
            </a:r>
            <a:r>
              <a:rPr lang="en-US" sz="1900" dirty="0"/>
              <a:t>to the case count thresholds AND TP </a:t>
            </a:r>
            <a:r>
              <a:rPr lang="en-US" sz="1900" i="1" dirty="0"/>
              <a:t>in a more restrictive tier </a:t>
            </a:r>
            <a:r>
              <a:rPr lang="en-US" sz="1900" dirty="0"/>
              <a:t> would earn a week of worsening metrics</a:t>
            </a:r>
          </a:p>
          <a:p>
            <a:pPr lvl="1"/>
            <a:r>
              <a:rPr lang="en-US" sz="1900" dirty="0"/>
              <a:t>Two consecutive weeks of better or worse metrics with the above criteria results in movement of small county. Minimum </a:t>
            </a:r>
            <a:r>
              <a:rPr lang="en-US" sz="1900" i="1" dirty="0"/>
              <a:t>3 </a:t>
            </a:r>
            <a:r>
              <a:rPr lang="en-US" sz="1900" dirty="0"/>
              <a:t>weeks in a tier for movement to a less restrictive tier still apply.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879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78D97-DD96-4A7A-8CBF-E8C82458A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013" y="3479860"/>
            <a:ext cx="3392243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i="0" dirty="0">
                <a:solidFill>
                  <a:schemeClr val="bg1"/>
                </a:solidFill>
                <a:effectLst/>
              </a:rPr>
              <a:t>Covid-19 Testing in Mono County</a:t>
            </a:r>
            <a:br>
              <a:rPr lang="en-US" sz="2400" b="0" i="0" dirty="0">
                <a:solidFill>
                  <a:schemeClr val="bg1"/>
                </a:solidFill>
                <a:effectLst/>
                <a:latin typeface="Avenir Next"/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D4719499-466E-4FA2-B1CA-A86935616770}"/>
              </a:ext>
            </a:extLst>
          </p:cNvPr>
          <p:cNvSpPr txBox="1">
            <a:spLocks/>
          </p:cNvSpPr>
          <p:nvPr/>
        </p:nvSpPr>
        <p:spPr>
          <a:xfrm>
            <a:off x="405988" y="583890"/>
            <a:ext cx="6224714" cy="9658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7600" b="1" dirty="0"/>
              <a:t>covid-19 testing</a:t>
            </a:r>
            <a:br>
              <a:rPr lang="en-US" dirty="0"/>
            </a:br>
            <a:br>
              <a:rPr lang="en-US" b="1" dirty="0"/>
            </a:b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292345-2874-45A8-BCEC-4E7E2C35A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3145" y="570432"/>
            <a:ext cx="527687" cy="6404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B873D1B-5469-401F-BC26-FFEE0FEAD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456" y="1376015"/>
            <a:ext cx="7941376" cy="51389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EC0722-97FA-4E88-9F8B-543320E836F9}"/>
              </a:ext>
            </a:extLst>
          </p:cNvPr>
          <p:cNvSpPr txBox="1"/>
          <p:nvPr/>
        </p:nvSpPr>
        <p:spPr>
          <a:xfrm>
            <a:off x="516655" y="1549731"/>
            <a:ext cx="310791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Public Health COVID-19 Testing: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i="0" dirty="0">
                <a:effectLst/>
              </a:rPr>
              <a:t>Rotating testing locations throughout </a:t>
            </a:r>
            <a:r>
              <a:rPr lang="en-US" dirty="0"/>
              <a:t>unincorporated Mono County </a:t>
            </a:r>
            <a:r>
              <a:rPr lang="en-US" b="1" dirty="0">
                <a:solidFill>
                  <a:srgbClr val="FF0000"/>
                </a:solidFill>
              </a:rPr>
              <a:t>every </a:t>
            </a:r>
            <a:r>
              <a:rPr lang="en-US" sz="1800" b="1" i="0" dirty="0">
                <a:solidFill>
                  <a:srgbClr val="FF0000"/>
                </a:solidFill>
                <a:effectLst/>
              </a:rPr>
              <a:t>Wednesday &amp; Friday between 1:00-4:00pm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CAECE0-791A-46F4-A3A9-88EE9398937F}"/>
              </a:ext>
            </a:extLst>
          </p:cNvPr>
          <p:cNvSpPr txBox="1"/>
          <p:nvPr/>
        </p:nvSpPr>
        <p:spPr>
          <a:xfrm>
            <a:off x="389530" y="4300153"/>
            <a:ext cx="32350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For Updated Weekly Schedule, please visit: </a:t>
            </a:r>
            <a:r>
              <a:rPr lang="en-US" dirty="0">
                <a:solidFill>
                  <a:srgbClr val="FF0000"/>
                </a:solidFill>
              </a:rPr>
              <a:t>coronavirus.monocounty.ca.gov/pages/health</a:t>
            </a:r>
          </a:p>
        </p:txBody>
      </p:sp>
    </p:spTree>
    <p:extLst>
      <p:ext uri="{BB962C8B-B14F-4D97-AF65-F5344CB8AC3E}">
        <p14:creationId xmlns:p14="http://schemas.microsoft.com/office/powerpoint/2010/main" val="386683669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1B23245BDB5446BE499BE0FA71F472" ma:contentTypeVersion="2" ma:contentTypeDescription="Create a new document." ma:contentTypeScope="" ma:versionID="14a65f7a52b8a6bc7cb7e13a7adec419">
  <xsd:schema xmlns:xsd="http://www.w3.org/2001/XMLSchema" xmlns:xs="http://www.w3.org/2001/XMLSchema" xmlns:p="http://schemas.microsoft.com/office/2006/metadata/properties" xmlns:ns3="5dbe168e-967f-4664-8642-17cf92d5446c" targetNamespace="http://schemas.microsoft.com/office/2006/metadata/properties" ma:root="true" ma:fieldsID="0e42cdbb17a50521a1af0b17fa2a3cbc" ns3:_="">
    <xsd:import namespace="5dbe168e-967f-4664-8642-17cf92d5446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be168e-967f-4664-8642-17cf92d544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A4B31C-21A4-48EC-A500-45753F0DCA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be168e-967f-4664-8642-17cf92d544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D2D995-20F0-4C14-BF62-1248AB4B484D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5dbe168e-967f-4664-8642-17cf92d5446c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683</Words>
  <Application>Microsoft Office PowerPoint</Application>
  <PresentationFormat>Widescreen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Avenir Next</vt:lpstr>
      <vt:lpstr>Calibri</vt:lpstr>
      <vt:lpstr>Franklin Gothic Book</vt:lpstr>
      <vt:lpstr>Franklin Gothic Demi</vt:lpstr>
      <vt:lpstr>Wingdings</vt:lpstr>
      <vt:lpstr>Wingdings 2</vt:lpstr>
      <vt:lpstr>DividendVTI</vt:lpstr>
      <vt:lpstr>Board of supervisors meeting   April 20, 2021</vt:lpstr>
      <vt:lpstr>Mono county metrics   Tested – 2,553 Negative – 2,347 pending - 125 Positive –  84 deaths - 1 positivity rate – 3.29%</vt:lpstr>
      <vt:lpstr>Blueprint for a safer economy    </vt:lpstr>
      <vt:lpstr>Covid-19 Testing in Mono County   </vt:lpstr>
      <vt:lpstr>Cdc and fda pause Johnson &amp; johnson vaccine</vt:lpstr>
      <vt:lpstr>Covid-19 Testing in Mono County   </vt:lpstr>
      <vt:lpstr>“beyond the blueprint”</vt:lpstr>
      <vt:lpstr>State to adjust small county framework metrics</vt:lpstr>
      <vt:lpstr>Covid-19 Testing in Mono County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2020-08-19T21:11:28Z</dcterms:created>
  <dcterms:modified xsi:type="dcterms:W3CDTF">2021-04-20T15:14:07Z</dcterms:modified>
</cp:coreProperties>
</file>