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2" r:id="rId5"/>
  </p:sldMasterIdLst>
  <p:notesMasterIdLst>
    <p:notesMasterId r:id="rId15"/>
  </p:notesMasterIdLst>
  <p:handoutMasterIdLst>
    <p:handoutMasterId r:id="rId16"/>
  </p:handoutMasterIdLst>
  <p:sldIdLst>
    <p:sldId id="1880" r:id="rId6"/>
    <p:sldId id="283" r:id="rId7"/>
    <p:sldId id="391" r:id="rId8"/>
    <p:sldId id="392" r:id="rId9"/>
    <p:sldId id="355" r:id="rId10"/>
    <p:sldId id="1877" r:id="rId11"/>
    <p:sldId id="1878" r:id="rId12"/>
    <p:sldId id="314" r:id="rId13"/>
    <p:sldId id="280"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F53594-3074-EB77-86CE-DB80299ED333}" name="EHR Contracts" initials="EC" userId="EHR Contract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5AA"/>
    <a:srgbClr val="305375"/>
    <a:srgbClr val="D0DAE2"/>
    <a:srgbClr val="A6B8C7"/>
    <a:srgbClr val="CFD9E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4" autoAdjust="0"/>
    <p:restoredTop sz="94660"/>
  </p:normalViewPr>
  <p:slideViewPr>
    <p:cSldViewPr snapToGrid="0">
      <p:cViewPr varScale="1">
        <p:scale>
          <a:sx n="105" d="100"/>
          <a:sy n="105" d="100"/>
        </p:scale>
        <p:origin x="132" y="31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Greenberg" userId="7641ca4a-786b-45fd-a734-ee698b5c0148" providerId="ADAL" clId="{C17F6B2C-01B4-4AB8-A8B0-C57A91C99E9B}"/>
    <pc:docChg chg="addSld delSld modSld sldOrd">
      <pc:chgData name="Amanda Greenberg" userId="7641ca4a-786b-45fd-a734-ee698b5c0148" providerId="ADAL" clId="{C17F6B2C-01B4-4AB8-A8B0-C57A91C99E9B}" dt="2022-09-29T19:08:51.361" v="176" actId="1076"/>
      <pc:docMkLst>
        <pc:docMk/>
      </pc:docMkLst>
      <pc:sldChg chg="modSp mod">
        <pc:chgData name="Amanda Greenberg" userId="7641ca4a-786b-45fd-a734-ee698b5c0148" providerId="ADAL" clId="{C17F6B2C-01B4-4AB8-A8B0-C57A91C99E9B}" dt="2022-09-29T18:13:02.709" v="8" actId="1076"/>
        <pc:sldMkLst>
          <pc:docMk/>
          <pc:sldMk cId="809263698" sldId="283"/>
        </pc:sldMkLst>
        <pc:picChg chg="mod">
          <ac:chgData name="Amanda Greenberg" userId="7641ca4a-786b-45fd-a734-ee698b5c0148" providerId="ADAL" clId="{C17F6B2C-01B4-4AB8-A8B0-C57A91C99E9B}" dt="2022-09-29T18:13:02.709" v="8" actId="1076"/>
          <ac:picMkLst>
            <pc:docMk/>
            <pc:sldMk cId="809263698" sldId="283"/>
            <ac:picMk id="20" creationId="{FD8A1A20-A163-45EC-BD34-1DD05DC30DF8}"/>
          </ac:picMkLst>
        </pc:picChg>
      </pc:sldChg>
      <pc:sldChg chg="modSp del mod">
        <pc:chgData name="Amanda Greenberg" userId="7641ca4a-786b-45fd-a734-ee698b5c0148" providerId="ADAL" clId="{C17F6B2C-01B4-4AB8-A8B0-C57A91C99E9B}" dt="2022-09-29T18:10:12.439" v="2" actId="47"/>
        <pc:sldMkLst>
          <pc:docMk/>
          <pc:sldMk cId="1595011731" sldId="367"/>
        </pc:sldMkLst>
        <pc:spChg chg="mod">
          <ac:chgData name="Amanda Greenberg" userId="7641ca4a-786b-45fd-a734-ee698b5c0148" providerId="ADAL" clId="{C17F6B2C-01B4-4AB8-A8B0-C57A91C99E9B}" dt="2022-09-29T18:10:03.891" v="0" actId="21"/>
          <ac:spMkLst>
            <pc:docMk/>
            <pc:sldMk cId="1595011731" sldId="367"/>
            <ac:spMk id="47" creationId="{1450C112-2EB4-4D8A-B3F5-02B79221F504}"/>
          </ac:spMkLst>
        </pc:spChg>
      </pc:sldChg>
      <pc:sldChg chg="modSp mod">
        <pc:chgData name="Amanda Greenberg" userId="7641ca4a-786b-45fd-a734-ee698b5c0148" providerId="ADAL" clId="{C17F6B2C-01B4-4AB8-A8B0-C57A91C99E9B}" dt="2022-09-29T18:20:57.603" v="173" actId="20577"/>
        <pc:sldMkLst>
          <pc:docMk/>
          <pc:sldMk cId="2510720041" sldId="392"/>
        </pc:sldMkLst>
        <pc:spChg chg="mod">
          <ac:chgData name="Amanda Greenberg" userId="7641ca4a-786b-45fd-a734-ee698b5c0148" providerId="ADAL" clId="{C17F6B2C-01B4-4AB8-A8B0-C57A91C99E9B}" dt="2022-09-29T18:20:57.603" v="173" actId="20577"/>
          <ac:spMkLst>
            <pc:docMk/>
            <pc:sldMk cId="2510720041" sldId="392"/>
            <ac:spMk id="6" creationId="{43D833CA-AFC9-A6FA-9D28-C1B73F8FEE37}"/>
          </ac:spMkLst>
        </pc:spChg>
      </pc:sldChg>
      <pc:sldChg chg="del">
        <pc:chgData name="Amanda Greenberg" userId="7641ca4a-786b-45fd-a734-ee698b5c0148" providerId="ADAL" clId="{C17F6B2C-01B4-4AB8-A8B0-C57A91C99E9B}" dt="2022-09-29T18:10:17.271" v="3" actId="47"/>
        <pc:sldMkLst>
          <pc:docMk/>
          <pc:sldMk cId="1612098056" sldId="1873"/>
        </pc:sldMkLst>
      </pc:sldChg>
      <pc:sldChg chg="del">
        <pc:chgData name="Amanda Greenberg" userId="7641ca4a-786b-45fd-a734-ee698b5c0148" providerId="ADAL" clId="{C17F6B2C-01B4-4AB8-A8B0-C57A91C99E9B}" dt="2022-09-29T18:10:34.537" v="6" actId="47"/>
        <pc:sldMkLst>
          <pc:docMk/>
          <pc:sldMk cId="2502053536" sldId="1874"/>
        </pc:sldMkLst>
      </pc:sldChg>
      <pc:sldChg chg="del">
        <pc:chgData name="Amanda Greenberg" userId="7641ca4a-786b-45fd-a734-ee698b5c0148" providerId="ADAL" clId="{C17F6B2C-01B4-4AB8-A8B0-C57A91C99E9B}" dt="2022-09-29T18:10:36.709" v="7" actId="47"/>
        <pc:sldMkLst>
          <pc:docMk/>
          <pc:sldMk cId="968404691" sldId="1875"/>
        </pc:sldMkLst>
      </pc:sldChg>
      <pc:sldChg chg="modNotesTx">
        <pc:chgData name="Amanda Greenberg" userId="7641ca4a-786b-45fd-a734-ee698b5c0148" providerId="ADAL" clId="{C17F6B2C-01B4-4AB8-A8B0-C57A91C99E9B}" dt="2022-09-29T18:10:09.364" v="1"/>
        <pc:sldMkLst>
          <pc:docMk/>
          <pc:sldMk cId="315001580" sldId="1877"/>
        </pc:sldMkLst>
      </pc:sldChg>
      <pc:sldChg chg="ord">
        <pc:chgData name="Amanda Greenberg" userId="7641ca4a-786b-45fd-a734-ee698b5c0148" providerId="ADAL" clId="{C17F6B2C-01B4-4AB8-A8B0-C57A91C99E9B}" dt="2022-09-29T18:10:33.385" v="5"/>
        <pc:sldMkLst>
          <pc:docMk/>
          <pc:sldMk cId="655480456" sldId="1878"/>
        </pc:sldMkLst>
      </pc:sldChg>
      <pc:sldChg chg="modSp new del mod ord">
        <pc:chgData name="Amanda Greenberg" userId="7641ca4a-786b-45fd-a734-ee698b5c0148" providerId="ADAL" clId="{C17F6B2C-01B4-4AB8-A8B0-C57A91C99E9B}" dt="2022-09-29T18:19:44.606" v="171" actId="47"/>
        <pc:sldMkLst>
          <pc:docMk/>
          <pc:sldMk cId="901546665" sldId="1879"/>
        </pc:sldMkLst>
        <pc:spChg chg="mod">
          <ac:chgData name="Amanda Greenberg" userId="7641ca4a-786b-45fd-a734-ee698b5c0148" providerId="ADAL" clId="{C17F6B2C-01B4-4AB8-A8B0-C57A91C99E9B}" dt="2022-09-29T18:13:43.214" v="55" actId="20577"/>
          <ac:spMkLst>
            <pc:docMk/>
            <pc:sldMk cId="901546665" sldId="1879"/>
            <ac:spMk id="2" creationId="{3259BA3E-95E0-C93D-934E-3D6EEBA0C93D}"/>
          </ac:spMkLst>
        </pc:spChg>
      </pc:sldChg>
      <pc:sldChg chg="modSp new mod">
        <pc:chgData name="Amanda Greenberg" userId="7641ca4a-786b-45fd-a734-ee698b5c0148" providerId="ADAL" clId="{C17F6B2C-01B4-4AB8-A8B0-C57A91C99E9B}" dt="2022-09-29T19:08:51.361" v="176" actId="1076"/>
        <pc:sldMkLst>
          <pc:docMk/>
          <pc:sldMk cId="3657180467" sldId="1880"/>
        </pc:sldMkLst>
        <pc:spChg chg="mod">
          <ac:chgData name="Amanda Greenberg" userId="7641ca4a-786b-45fd-a734-ee698b5c0148" providerId="ADAL" clId="{C17F6B2C-01B4-4AB8-A8B0-C57A91C99E9B}" dt="2022-09-29T19:08:51.361" v="176" actId="1076"/>
          <ac:spMkLst>
            <pc:docMk/>
            <pc:sldMk cId="3657180467" sldId="1880"/>
            <ac:spMk id="2" creationId="{13820530-A888-A05F-8886-81410FFEBF5A}"/>
          </ac:spMkLst>
        </pc:spChg>
        <pc:spChg chg="mod">
          <ac:chgData name="Amanda Greenberg" userId="7641ca4a-786b-45fd-a734-ee698b5c0148" providerId="ADAL" clId="{C17F6B2C-01B4-4AB8-A8B0-C57A91C99E9B}" dt="2022-09-29T19:08:47.290" v="175" actId="1076"/>
          <ac:spMkLst>
            <pc:docMk/>
            <pc:sldMk cId="3657180467" sldId="1880"/>
            <ac:spMk id="3" creationId="{17FB7224-E795-1317-D023-91CBDF0C0C5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EF1077DB-935E-4A0A-947A-D283B9F9F452}" type="datetimeFigureOut">
              <a:rPr lang="en-US" smtClean="0"/>
              <a:t>9/29/2022</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noProof="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9EDBDA2-4480-4D82-8886-1B64A7ECBBAC}" type="datetimeFigureOut">
              <a:rPr lang="en-US" noProof="0" smtClean="0"/>
              <a:t>9/29/2022</a:t>
            </a:fld>
            <a:endParaRPr lang="en-US" noProof="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noProof="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305158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a:p>
        </p:txBody>
      </p:sp>
    </p:spTree>
    <p:extLst>
      <p:ext uri="{BB962C8B-B14F-4D97-AF65-F5344CB8AC3E}">
        <p14:creationId xmlns:p14="http://schemas.microsoft.com/office/powerpoint/2010/main" val="1612418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latin typeface="+mj-lt"/>
              </a:rPr>
              <a:t>1 in 5 Mental Health positions are vacant across California Counties.</a:t>
            </a:r>
          </a:p>
          <a:p>
            <a:pPr marL="457200" indent="-457200">
              <a:buFont typeface="Arial" panose="020B0604020202020204" pitchFamily="34" charset="0"/>
              <a:buChar char="•"/>
            </a:pPr>
            <a:r>
              <a:rPr lang="en-US" sz="1200" dirty="0">
                <a:latin typeface="+mj-lt"/>
              </a:rPr>
              <a:t>In addition to our local needs, the overarching goal of this project is to help sustain workforce and maximize time spent through a single, streamlined, Electronic Health Record.</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a:p>
        </p:txBody>
      </p:sp>
    </p:spTree>
    <p:extLst>
      <p:ext uri="{BB962C8B-B14F-4D97-AF65-F5344CB8AC3E}">
        <p14:creationId xmlns:p14="http://schemas.microsoft.com/office/powerpoint/2010/main" val="135283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a:p>
        </p:txBody>
      </p:sp>
    </p:spTree>
    <p:extLst>
      <p:ext uri="{BB962C8B-B14F-4D97-AF65-F5344CB8AC3E}">
        <p14:creationId xmlns:p14="http://schemas.microsoft.com/office/powerpoint/2010/main" val="1166462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a:p>
        </p:txBody>
      </p:sp>
    </p:spTree>
    <p:extLst>
      <p:ext uri="{BB962C8B-B14F-4D97-AF65-F5344CB8AC3E}">
        <p14:creationId xmlns:p14="http://schemas.microsoft.com/office/powerpoint/2010/main" val="259706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DDBACE-0F8F-43FD-98F0-DEE13552DADA}" type="slidenum">
              <a:rPr lang="en-US" smtClean="0"/>
              <a:t>9</a:t>
            </a:fld>
            <a:endParaRPr lang="en-US"/>
          </a:p>
        </p:txBody>
      </p:sp>
    </p:spTree>
    <p:extLst>
      <p:ext uri="{BB962C8B-B14F-4D97-AF65-F5344CB8AC3E}">
        <p14:creationId xmlns:p14="http://schemas.microsoft.com/office/powerpoint/2010/main" val="20676220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With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With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713" r:id="rId1"/>
    <p:sldLayoutId id="2147483683" r:id="rId2"/>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s://www.dhcs.ca.gov/services/MH/Pages/MHSA-Components.aspx"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0530-A888-A05F-8886-81410FFEBF5A}"/>
              </a:ext>
            </a:extLst>
          </p:cNvPr>
          <p:cNvSpPr>
            <a:spLocks noGrp="1"/>
          </p:cNvSpPr>
          <p:nvPr>
            <p:ph type="title"/>
          </p:nvPr>
        </p:nvSpPr>
        <p:spPr>
          <a:xfrm>
            <a:off x="753646" y="2271086"/>
            <a:ext cx="4793714" cy="2078699"/>
          </a:xfrm>
        </p:spPr>
        <p:txBody>
          <a:bodyPr/>
          <a:lstStyle/>
          <a:p>
            <a:pPr algn="ctr"/>
            <a:r>
              <a:rPr lang="en-US" sz="4000" dirty="0"/>
              <a:t>Mental Health Services Act </a:t>
            </a:r>
            <a:br>
              <a:rPr lang="en-US" sz="4000" dirty="0"/>
            </a:br>
            <a:r>
              <a:rPr lang="en-US" sz="4000" dirty="0"/>
              <a:t>FY 22-23 </a:t>
            </a:r>
            <a:br>
              <a:rPr lang="en-US" sz="4000" dirty="0"/>
            </a:br>
            <a:r>
              <a:rPr lang="en-US" sz="4000" dirty="0"/>
              <a:t>annual Update</a:t>
            </a:r>
          </a:p>
        </p:txBody>
      </p:sp>
      <p:sp>
        <p:nvSpPr>
          <p:cNvPr id="3" name="Text Placeholder 2">
            <a:extLst>
              <a:ext uri="{FF2B5EF4-FFF2-40B4-BE49-F238E27FC236}">
                <a16:creationId xmlns:a16="http://schemas.microsoft.com/office/drawing/2014/main" id="{17FB7224-E795-1317-D023-91CBDF0C0C55}"/>
              </a:ext>
            </a:extLst>
          </p:cNvPr>
          <p:cNvSpPr>
            <a:spLocks noGrp="1"/>
          </p:cNvSpPr>
          <p:nvPr>
            <p:ph type="body" idx="1"/>
          </p:nvPr>
        </p:nvSpPr>
        <p:spPr>
          <a:xfrm>
            <a:off x="653062" y="4434532"/>
            <a:ext cx="4793714" cy="1047600"/>
          </a:xfrm>
        </p:spPr>
        <p:txBody>
          <a:bodyPr/>
          <a:lstStyle/>
          <a:p>
            <a:pPr algn="ctr"/>
            <a:r>
              <a:rPr lang="en-US" dirty="0"/>
              <a:t>Mid-Year Revision with </a:t>
            </a:r>
            <a:br>
              <a:rPr lang="en-US" dirty="0"/>
            </a:br>
            <a:r>
              <a:rPr lang="en-US" dirty="0"/>
              <a:t>New Innovation Plan</a:t>
            </a:r>
          </a:p>
        </p:txBody>
      </p:sp>
      <p:sp>
        <p:nvSpPr>
          <p:cNvPr id="4" name="Slide Number Placeholder 3">
            <a:extLst>
              <a:ext uri="{FF2B5EF4-FFF2-40B4-BE49-F238E27FC236}">
                <a16:creationId xmlns:a16="http://schemas.microsoft.com/office/drawing/2014/main" id="{C60468D0-D54B-E61F-0BFC-3FD953259E43}"/>
              </a:ext>
            </a:extLst>
          </p:cNvPr>
          <p:cNvSpPr>
            <a:spLocks noGrp="1"/>
          </p:cNvSpPr>
          <p:nvPr>
            <p:ph type="sldNum" sz="quarter" idx="11"/>
          </p:nvPr>
        </p:nvSpPr>
        <p:spPr/>
        <p:txBody>
          <a:bodyPr/>
          <a:lstStyle/>
          <a:p>
            <a:pPr algn="ctr"/>
            <a:fld id="{B67B645E-C5E5-4727-B977-D372A0AA71D9}" type="slidenum">
              <a:rPr lang="en-US" noProof="0" smtClean="0"/>
              <a:pPr algn="ctr"/>
              <a:t>1</a:t>
            </a:fld>
            <a:endParaRPr lang="en-US" noProof="0"/>
          </a:p>
        </p:txBody>
      </p:sp>
    </p:spTree>
    <p:extLst>
      <p:ext uri="{BB962C8B-B14F-4D97-AF65-F5344CB8AC3E}">
        <p14:creationId xmlns:p14="http://schemas.microsoft.com/office/powerpoint/2010/main" val="365718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picture containing text, computer, indoor, computer&#10;&#10;Description automatically generated">
            <a:extLst>
              <a:ext uri="{FF2B5EF4-FFF2-40B4-BE49-F238E27FC236}">
                <a16:creationId xmlns:a16="http://schemas.microsoft.com/office/drawing/2014/main" id="{FD8A1A20-A163-45EC-BD34-1DD05DC30DF8}"/>
              </a:ext>
            </a:extLst>
          </p:cNvPr>
          <p:cNvPicPr>
            <a:picLocks noGrp="1" noChangeAspect="1"/>
          </p:cNvPicPr>
          <p:nvPr>
            <p:ph type="pic" sz="quarter" idx="10"/>
          </p:nvPr>
        </p:nvPicPr>
        <p:blipFill>
          <a:blip r:embed="rId3"/>
          <a:srcRect l="17526" r="17526"/>
          <a:stretch>
            <a:fillRect/>
          </a:stretch>
        </p:blipFill>
        <p:spPr>
          <a:xfrm>
            <a:off x="1398352" y="914869"/>
            <a:ext cx="5039333" cy="5172574"/>
          </a:xfrm>
        </p:spPr>
      </p:pic>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7171061" y="845127"/>
            <a:ext cx="4882393" cy="3447173"/>
          </a:xfrm>
        </p:spPr>
        <p:txBody>
          <a:bodyPr/>
          <a:lstStyle/>
          <a:p>
            <a:pPr algn="ctr"/>
            <a:r>
              <a:rPr lang="en-US" dirty="0">
                <a:solidFill>
                  <a:schemeClr val="tx1"/>
                </a:solidFill>
              </a:rPr>
              <a:t>Semi-Statewide Electronic Health Record  innovation Funding</a:t>
            </a:r>
          </a:p>
        </p:txBody>
      </p:sp>
      <p:sp>
        <p:nvSpPr>
          <p:cNvPr id="7" name="Oval 6">
            <a:extLst>
              <a:ext uri="{FF2B5EF4-FFF2-40B4-BE49-F238E27FC236}">
                <a16:creationId xmlns:a16="http://schemas.microsoft.com/office/drawing/2014/main" id="{DAE98AA7-EEC8-4349-B75F-8C7B0A80C3F3}"/>
              </a:ext>
              <a:ext uri="{C183D7F6-B498-43B3-948B-1728B52AA6E4}">
                <adec:decorative xmlns:adec="http://schemas.microsoft.com/office/drawing/2017/decorative" val="1"/>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FB102B2-583C-E787-D812-28E0CB2C095D}"/>
              </a:ext>
            </a:extLst>
          </p:cNvPr>
          <p:cNvSpPr txBox="1"/>
          <p:nvPr/>
        </p:nvSpPr>
        <p:spPr>
          <a:xfrm>
            <a:off x="10496145" y="6274340"/>
            <a:ext cx="1354438" cy="473664"/>
          </a:xfrm>
          <a:prstGeom prst="rect">
            <a:avLst/>
          </a:prstGeom>
          <a:solidFill>
            <a:schemeClr val="accent2">
              <a:lumMod val="20000"/>
              <a:lumOff val="80000"/>
            </a:schemeClr>
          </a:solidFill>
        </p:spPr>
        <p:txBody>
          <a:bodyPr wrap="square" rtlCol="0">
            <a:spAutoFit/>
          </a:bodyPr>
          <a:lstStyle/>
          <a:p>
            <a:endParaRPr lang="en-US"/>
          </a:p>
        </p:txBody>
      </p:sp>
      <p:sp>
        <p:nvSpPr>
          <p:cNvPr id="6" name="Subtitle 5">
            <a:extLst>
              <a:ext uri="{FF2B5EF4-FFF2-40B4-BE49-F238E27FC236}">
                <a16:creationId xmlns:a16="http://schemas.microsoft.com/office/drawing/2014/main" id="{611BC2A5-767B-35F6-3173-B596FD36A473}"/>
              </a:ext>
            </a:extLst>
          </p:cNvPr>
          <p:cNvSpPr>
            <a:spLocks noGrp="1"/>
          </p:cNvSpPr>
          <p:nvPr>
            <p:ph type="subTitle" idx="1"/>
          </p:nvPr>
        </p:nvSpPr>
        <p:spPr>
          <a:xfrm>
            <a:off x="7171061" y="4644401"/>
            <a:ext cx="4689845" cy="1048939"/>
          </a:xfrm>
        </p:spPr>
        <p:txBody>
          <a:bodyPr/>
          <a:lstStyle/>
          <a:p>
            <a:r>
              <a:rPr lang="en-US" dirty="0"/>
              <a:t>Presented by Mono County</a:t>
            </a:r>
          </a:p>
        </p:txBody>
      </p:sp>
    </p:spTree>
    <p:extLst>
      <p:ext uri="{BB962C8B-B14F-4D97-AF65-F5344CB8AC3E}">
        <p14:creationId xmlns:p14="http://schemas.microsoft.com/office/powerpoint/2010/main" val="80926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7DB209A-3102-47F9-A8F6-EF9DEB4A0B16}"/>
              </a:ext>
            </a:extLst>
          </p:cNvPr>
          <p:cNvSpPr>
            <a:spLocks noGrp="1"/>
          </p:cNvSpPr>
          <p:nvPr>
            <p:ph type="title"/>
          </p:nvPr>
        </p:nvSpPr>
        <p:spPr>
          <a:xfrm>
            <a:off x="431400" y="274903"/>
            <a:ext cx="11329200" cy="432000"/>
          </a:xfrm>
        </p:spPr>
        <p:txBody>
          <a:bodyPr/>
          <a:lstStyle/>
          <a:p>
            <a:r>
              <a:rPr lang="en-US" dirty="0"/>
              <a:t>What is INN Funding?</a:t>
            </a:r>
          </a:p>
        </p:txBody>
      </p:sp>
      <p:sp>
        <p:nvSpPr>
          <p:cNvPr id="15" name="Slide Number Placeholder 14">
            <a:extLst>
              <a:ext uri="{FF2B5EF4-FFF2-40B4-BE49-F238E27FC236}">
                <a16:creationId xmlns:a16="http://schemas.microsoft.com/office/drawing/2014/main" id="{808F6EFD-DF6F-41C5-BCA9-EE2205CF9EA5}"/>
              </a:ext>
            </a:extLst>
          </p:cNvPr>
          <p:cNvSpPr>
            <a:spLocks noGrp="1"/>
          </p:cNvSpPr>
          <p:nvPr>
            <p:ph type="sldNum" sz="quarter" idx="43"/>
          </p:nvPr>
        </p:nvSpPr>
        <p:spPr/>
        <p:txBody>
          <a:bodyPr/>
          <a:lstStyle/>
          <a:p>
            <a:fld id="{B67B645E-C5E5-4727-B977-D372A0AA71D9}" type="slidenum">
              <a:rPr lang="en-US" noProof="0" smtClean="0"/>
              <a:pPr/>
              <a:t>3</a:t>
            </a:fld>
            <a:endParaRPr lang="en-US" noProof="0"/>
          </a:p>
        </p:txBody>
      </p:sp>
      <p:sp>
        <p:nvSpPr>
          <p:cNvPr id="21" name="Rectangle 20">
            <a:extLst>
              <a:ext uri="{FF2B5EF4-FFF2-40B4-BE49-F238E27FC236}">
                <a16:creationId xmlns:a16="http://schemas.microsoft.com/office/drawing/2014/main" id="{1F81234B-E952-4825-BCA4-71F7B96C44DA}"/>
              </a:ext>
            </a:extLst>
          </p:cNvPr>
          <p:cNvSpPr/>
          <p:nvPr/>
        </p:nvSpPr>
        <p:spPr>
          <a:xfrm>
            <a:off x="10634654" y="6334054"/>
            <a:ext cx="987502" cy="432001"/>
          </a:xfrm>
          <a:prstGeom prst="rect">
            <a:avLst/>
          </a:prstGeom>
          <a:solidFill>
            <a:srgbClr val="A6B8C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6" name="TextBox 5">
            <a:extLst>
              <a:ext uri="{FF2B5EF4-FFF2-40B4-BE49-F238E27FC236}">
                <a16:creationId xmlns:a16="http://schemas.microsoft.com/office/drawing/2014/main" id="{43D833CA-AFC9-A6FA-9D28-C1B73F8FEE37}"/>
              </a:ext>
            </a:extLst>
          </p:cNvPr>
          <p:cNvSpPr txBox="1"/>
          <p:nvPr/>
        </p:nvSpPr>
        <p:spPr>
          <a:xfrm>
            <a:off x="399748" y="706903"/>
            <a:ext cx="11329200" cy="5324535"/>
          </a:xfrm>
          <a:prstGeom prst="rect">
            <a:avLst/>
          </a:prstGeom>
          <a:noFill/>
        </p:spPr>
        <p:txBody>
          <a:bodyPr wrap="square" rtlCol="0">
            <a:spAutoFit/>
          </a:bodyPr>
          <a:lstStyle/>
          <a:p>
            <a:pPr marL="342900" indent="-342900">
              <a:buFont typeface="Arial" panose="020B0604020202020204" pitchFamily="34" charset="0"/>
              <a:buChar char="•"/>
            </a:pPr>
            <a:r>
              <a:rPr lang="en-US" sz="2400" dirty="0"/>
              <a:t>According to the DHCS website, the MHSA Innovation (INN) component funds projects designed to test time-limited new or changing mental health practices that have not yet been demonstrated as effective. </a:t>
            </a:r>
          </a:p>
          <a:p>
            <a:endParaRPr lang="en-US" sz="2400" dirty="0"/>
          </a:p>
          <a:p>
            <a:pPr marL="342900" indent="-342900">
              <a:buFont typeface="Arial" panose="020B0604020202020204" pitchFamily="34" charset="0"/>
              <a:buChar char="•"/>
            </a:pPr>
            <a:r>
              <a:rPr lang="en-US" sz="2400" dirty="0"/>
              <a:t>The purpose of the INN component is to infuse new, effective mental health approaches into the mental health system, both for the originating county and throughout California. These projects may focus on increasing access to underserved groups, increasing the quality of services including measurable outcomes, promoting interagency and community collaboration, or increasing access to mental health services. (</a:t>
            </a:r>
            <a:r>
              <a:rPr lang="en-US" sz="2400" dirty="0">
                <a:hlinkClick r:id="rId2"/>
              </a:rPr>
              <a:t>MHSA Components (ca.gov)</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This funding also requires approval by the State MHSOAC (Mental Health Services Oversight and Accountability Commission) prior to the expenditure of funds and after local county INN project review and approval.</a:t>
            </a:r>
          </a:p>
        </p:txBody>
      </p:sp>
    </p:spTree>
    <p:extLst>
      <p:ext uri="{BB962C8B-B14F-4D97-AF65-F5344CB8AC3E}">
        <p14:creationId xmlns:p14="http://schemas.microsoft.com/office/powerpoint/2010/main" val="150767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7DB209A-3102-47F9-A8F6-EF9DEB4A0B16}"/>
              </a:ext>
            </a:extLst>
          </p:cNvPr>
          <p:cNvSpPr>
            <a:spLocks noGrp="1"/>
          </p:cNvSpPr>
          <p:nvPr>
            <p:ph type="title"/>
          </p:nvPr>
        </p:nvSpPr>
        <p:spPr>
          <a:xfrm>
            <a:off x="431400" y="274903"/>
            <a:ext cx="11329200" cy="432000"/>
          </a:xfrm>
        </p:spPr>
        <p:txBody>
          <a:bodyPr/>
          <a:lstStyle/>
          <a:p>
            <a:r>
              <a:rPr lang="en-US" dirty="0"/>
              <a:t>What is the EHR INN Project?</a:t>
            </a:r>
          </a:p>
        </p:txBody>
      </p:sp>
      <p:sp>
        <p:nvSpPr>
          <p:cNvPr id="15" name="Slide Number Placeholder 14">
            <a:extLst>
              <a:ext uri="{FF2B5EF4-FFF2-40B4-BE49-F238E27FC236}">
                <a16:creationId xmlns:a16="http://schemas.microsoft.com/office/drawing/2014/main" id="{808F6EFD-DF6F-41C5-BCA9-EE2205CF9EA5}"/>
              </a:ext>
            </a:extLst>
          </p:cNvPr>
          <p:cNvSpPr>
            <a:spLocks noGrp="1"/>
          </p:cNvSpPr>
          <p:nvPr>
            <p:ph type="sldNum" sz="quarter" idx="43"/>
          </p:nvPr>
        </p:nvSpPr>
        <p:spPr/>
        <p:txBody>
          <a:bodyPr/>
          <a:lstStyle/>
          <a:p>
            <a:fld id="{B67B645E-C5E5-4727-B977-D372A0AA71D9}" type="slidenum">
              <a:rPr lang="en-US" noProof="0" smtClean="0"/>
              <a:pPr/>
              <a:t>4</a:t>
            </a:fld>
            <a:endParaRPr lang="en-US" noProof="0"/>
          </a:p>
        </p:txBody>
      </p:sp>
      <p:sp>
        <p:nvSpPr>
          <p:cNvPr id="21" name="Rectangle 20">
            <a:extLst>
              <a:ext uri="{FF2B5EF4-FFF2-40B4-BE49-F238E27FC236}">
                <a16:creationId xmlns:a16="http://schemas.microsoft.com/office/drawing/2014/main" id="{1F81234B-E952-4825-BCA4-71F7B96C44DA}"/>
              </a:ext>
            </a:extLst>
          </p:cNvPr>
          <p:cNvSpPr/>
          <p:nvPr/>
        </p:nvSpPr>
        <p:spPr>
          <a:xfrm>
            <a:off x="10634654" y="6334054"/>
            <a:ext cx="987502" cy="432001"/>
          </a:xfrm>
          <a:prstGeom prst="rect">
            <a:avLst/>
          </a:prstGeom>
          <a:solidFill>
            <a:srgbClr val="A6B8C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6" name="TextBox 5">
            <a:extLst>
              <a:ext uri="{FF2B5EF4-FFF2-40B4-BE49-F238E27FC236}">
                <a16:creationId xmlns:a16="http://schemas.microsoft.com/office/drawing/2014/main" id="{43D833CA-AFC9-A6FA-9D28-C1B73F8FEE37}"/>
              </a:ext>
            </a:extLst>
          </p:cNvPr>
          <p:cNvSpPr txBox="1"/>
          <p:nvPr/>
        </p:nvSpPr>
        <p:spPr>
          <a:xfrm>
            <a:off x="431400" y="839449"/>
            <a:ext cx="11329200"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goal of the Electronic Health Record Multi-County Innovation Project is </a:t>
            </a:r>
            <a:r>
              <a:rPr lang="en-US" sz="2400" dirty="0">
                <a:effectLst/>
                <a:latin typeface="Calibri" panose="020F0502020204030204" pitchFamily="34" charset="0"/>
                <a:ea typeface="Calibri" panose="020F0502020204030204" pitchFamily="34" charset="0"/>
              </a:rPr>
              <a:t>to support our collective work implementing a Semi-Statewide Enterprise Health Record (EHR). </a:t>
            </a:r>
          </a:p>
          <a:p>
            <a:pPr marL="342900" indent="-342900">
              <a:buFont typeface="Arial" panose="020B0604020202020204" pitchFamily="34" charset="0"/>
              <a:buChar char="•"/>
            </a:pPr>
            <a:endParaRPr lang="en-US" sz="2400"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CalMHSA, on behalf of participating counties who have </a:t>
            </a:r>
            <a:r>
              <a:rPr lang="en-US" sz="2400" dirty="0">
                <a:latin typeface="Calibri" panose="020F0502020204030204" pitchFamily="34" charset="0"/>
                <a:ea typeface="Calibri" panose="020F0502020204030204" pitchFamily="34" charset="0"/>
              </a:rPr>
              <a:t>identified INN as a source of funds for this EHR project, is </a:t>
            </a:r>
            <a:r>
              <a:rPr lang="en-US" sz="2400" dirty="0">
                <a:effectLst/>
                <a:latin typeface="Calibri" panose="020F0502020204030204" pitchFamily="34" charset="0"/>
                <a:ea typeface="Calibri" panose="020F0502020204030204" pitchFamily="34" charset="0"/>
              </a:rPr>
              <a:t>submitting the INN project plan for approval by the MHSOAC. Upon approval, CalMHSA will serve as the Administrative Entity and INN Project Manager.</a:t>
            </a:r>
          </a:p>
          <a:p>
            <a:pPr marL="342900" indent="-342900">
              <a:buFont typeface="Arial" panose="020B0604020202020204" pitchFamily="34" charset="0"/>
              <a:buChar char="•"/>
            </a:pPr>
            <a:endParaRPr lang="en-US" sz="2400"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Our Semi-Statewide EHR project is developing a customized solution to meet the specific complex business needs of the California Behavioral Health system which functions as both a provider of specialty clinical care and a managed care plan. </a:t>
            </a:r>
          </a:p>
          <a:p>
            <a:endParaRPr lang="en-US" sz="2400" dirty="0">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51072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1450C112-2EB4-4D8A-B3F5-02B79221F504}"/>
              </a:ext>
            </a:extLst>
          </p:cNvPr>
          <p:cNvSpPr>
            <a:spLocks noGrp="1"/>
          </p:cNvSpPr>
          <p:nvPr>
            <p:ph type="body" sz="quarter" idx="13"/>
          </p:nvPr>
        </p:nvSpPr>
        <p:spPr>
          <a:xfrm>
            <a:off x="752599" y="1569660"/>
            <a:ext cx="10686801" cy="4685482"/>
          </a:xfrm>
        </p:spPr>
        <p:txBody>
          <a:bodyPr vert="horz" lIns="0" tIns="0" rIns="0" bIns="0" rtlCol="0" anchor="t">
            <a:noAutofit/>
          </a:bodyPr>
          <a:lstStyle/>
          <a:p>
            <a:endParaRPr lang="en-US" sz="2000" dirty="0">
              <a:solidFill>
                <a:schemeClr val="tx1"/>
              </a:solidFill>
              <a:latin typeface="+mj-lt"/>
            </a:endParaRPr>
          </a:p>
          <a:p>
            <a:endParaRPr lang="en-US" sz="2000" dirty="0">
              <a:solidFill>
                <a:schemeClr val="tx1"/>
              </a:solidFill>
              <a:latin typeface="+mj-lt"/>
            </a:endParaRPr>
          </a:p>
          <a:p>
            <a:endParaRPr lang="en-US" sz="2000" dirty="0">
              <a:solidFill>
                <a:schemeClr val="tx1"/>
              </a:solidFill>
              <a:latin typeface="+mj-lt"/>
            </a:endParaRPr>
          </a:p>
        </p:txBody>
      </p:sp>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fld id="{B67B645E-C5E5-4727-B977-D372A0AA71D9}" type="slidenum">
              <a:rPr lang="en-US" smtClean="0">
                <a:latin typeface="Corbel" panose="020B0503020204020204" pitchFamily="34" charset="0"/>
              </a:rPr>
              <a:pPr/>
              <a:t>5</a:t>
            </a:fld>
            <a:endParaRPr lang="en-US">
              <a:latin typeface="Corbel" panose="020B0503020204020204" pitchFamily="34" charset="0"/>
            </a:endParaRPr>
          </a:p>
        </p:txBody>
      </p:sp>
      <p:sp>
        <p:nvSpPr>
          <p:cNvPr id="41" name="Rectangle 40">
            <a:extLst>
              <a:ext uri="{FF2B5EF4-FFF2-40B4-BE49-F238E27FC236}">
                <a16:creationId xmlns:a16="http://schemas.microsoft.com/office/drawing/2014/main" id="{3B1546D2-5B29-40C6-B483-7B4A282C43B8}"/>
              </a:ext>
            </a:extLst>
          </p:cNvPr>
          <p:cNvSpPr/>
          <p:nvPr/>
        </p:nvSpPr>
        <p:spPr>
          <a:xfrm>
            <a:off x="10634654" y="6334054"/>
            <a:ext cx="987502" cy="432001"/>
          </a:xfrm>
          <a:prstGeom prst="rect">
            <a:avLst/>
          </a:prstGeom>
          <a:solidFill>
            <a:srgbClr val="A6B8C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5" name="Title 4">
            <a:extLst>
              <a:ext uri="{FF2B5EF4-FFF2-40B4-BE49-F238E27FC236}">
                <a16:creationId xmlns:a16="http://schemas.microsoft.com/office/drawing/2014/main" id="{A559A9C4-E312-4288-BFF9-6F7AD3CFA652}"/>
              </a:ext>
            </a:extLst>
          </p:cNvPr>
          <p:cNvSpPr>
            <a:spLocks noGrp="1"/>
          </p:cNvSpPr>
          <p:nvPr>
            <p:ph type="title"/>
          </p:nvPr>
        </p:nvSpPr>
        <p:spPr>
          <a:xfrm>
            <a:off x="1392338" y="395168"/>
            <a:ext cx="10480610" cy="821662"/>
          </a:xfrm>
        </p:spPr>
        <p:txBody>
          <a:bodyPr/>
          <a:lstStyle/>
          <a:p>
            <a:r>
              <a:rPr lang="en-US" dirty="0"/>
              <a:t>Semi-Statewide EHR Project Overview </a:t>
            </a:r>
            <a:br>
              <a:rPr lang="en-US" dirty="0"/>
            </a:br>
            <a:endParaRPr lang="en-US" dirty="0"/>
          </a:p>
        </p:txBody>
      </p:sp>
      <p:sp>
        <p:nvSpPr>
          <p:cNvPr id="2" name="Rectangle 1">
            <a:extLst>
              <a:ext uri="{FF2B5EF4-FFF2-40B4-BE49-F238E27FC236}">
                <a16:creationId xmlns:a16="http://schemas.microsoft.com/office/drawing/2014/main" id="{7175D881-2A89-7232-1D85-E01D7BD1ED45}"/>
              </a:ext>
            </a:extLst>
          </p:cNvPr>
          <p:cNvSpPr/>
          <p:nvPr/>
        </p:nvSpPr>
        <p:spPr>
          <a:xfrm>
            <a:off x="277091" y="1380925"/>
            <a:ext cx="11739857" cy="5350713"/>
          </a:xfrm>
          <a:prstGeom prst="rect">
            <a:avLst/>
          </a:prstGeom>
          <a:solidFill>
            <a:schemeClr val="bg1">
              <a:lumMod val="95000"/>
            </a:schemeClr>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a:p>
            <a:r>
              <a:rPr lang="en-US" sz="1800" b="1" dirty="0">
                <a:solidFill>
                  <a:schemeClr val="tx1"/>
                </a:solidFill>
                <a:latin typeface="+mj-lt"/>
              </a:rPr>
              <a:t> </a:t>
            </a:r>
          </a:p>
          <a:p>
            <a:endParaRPr lang="en-US" b="1" dirty="0">
              <a:solidFill>
                <a:schemeClr val="tx1"/>
              </a:solidFill>
            </a:endParaRPr>
          </a:p>
          <a:p>
            <a:r>
              <a:rPr lang="en-US" sz="2800" b="1" dirty="0">
                <a:solidFill>
                  <a:schemeClr val="tx1"/>
                </a:solidFill>
              </a:rPr>
              <a:t>WHY</a:t>
            </a:r>
            <a:r>
              <a:rPr lang="en-US" b="1" dirty="0">
                <a:solidFill>
                  <a:schemeClr val="tx1"/>
                </a:solidFill>
              </a:rPr>
              <a:t>	Create an Enterprise Solution: </a:t>
            </a:r>
          </a:p>
          <a:p>
            <a:r>
              <a:rPr lang="en-US" b="1" dirty="0">
                <a:solidFill>
                  <a:schemeClr val="tx1"/>
                </a:solidFill>
              </a:rPr>
              <a:t>	</a:t>
            </a:r>
            <a:r>
              <a:rPr lang="en-US" dirty="0">
                <a:solidFill>
                  <a:schemeClr val="tx1"/>
                </a:solidFill>
              </a:rPr>
              <a:t>No known EHR supports all County Plan responsibilities: Managed Care Plan, Care Provider, Data Aggregator, 	Safety Net Provider, etc.</a:t>
            </a:r>
          </a:p>
          <a:p>
            <a:endParaRPr lang="en-US" dirty="0">
              <a:solidFill>
                <a:schemeClr val="tx1"/>
              </a:solidFill>
            </a:endParaRPr>
          </a:p>
          <a:p>
            <a:r>
              <a:rPr lang="en-US" sz="1800" b="1" dirty="0">
                <a:solidFill>
                  <a:schemeClr val="tx1"/>
                </a:solidFill>
                <a:latin typeface="Corbel"/>
                <a:ea typeface="+mn-lt"/>
                <a:cs typeface="+mn-lt"/>
              </a:rPr>
              <a:t>	Economies of Scale &amp; Collective Activism: </a:t>
            </a:r>
          </a:p>
          <a:p>
            <a:r>
              <a:rPr lang="en-US" b="1" dirty="0">
                <a:solidFill>
                  <a:schemeClr val="tx1"/>
                </a:solidFill>
                <a:latin typeface="Corbel"/>
                <a:ea typeface="+mn-lt"/>
                <a:cs typeface="+mn-lt"/>
              </a:rPr>
              <a:t>	</a:t>
            </a:r>
            <a:r>
              <a:rPr lang="en-US" dirty="0">
                <a:solidFill>
                  <a:schemeClr val="tx1"/>
                </a:solidFill>
                <a:latin typeface="Corbel"/>
                <a:ea typeface="+mn-lt"/>
                <a:cs typeface="+mn-lt"/>
              </a:rPr>
              <a:t>Counties w</a:t>
            </a:r>
            <a:r>
              <a:rPr lang="en-US" sz="1800" dirty="0">
                <a:solidFill>
                  <a:schemeClr val="tx1"/>
                </a:solidFill>
              </a:rPr>
              <a:t>orking together allows us to pool our resources to engage national experts to design the optimal 	record. This reduces waste, mitigates risk and improves outcomes. </a:t>
            </a:r>
          </a:p>
          <a:p>
            <a:endParaRPr lang="en-US" sz="1800" dirty="0">
              <a:solidFill>
                <a:schemeClr val="tx1"/>
              </a:solidFill>
            </a:endParaRPr>
          </a:p>
          <a:p>
            <a:r>
              <a:rPr lang="en-US" sz="1800" b="1" dirty="0">
                <a:solidFill>
                  <a:schemeClr val="tx1"/>
                </a:solidFill>
                <a:latin typeface="Corbel"/>
              </a:rPr>
              <a:t>	Leverage CalAIM: </a:t>
            </a:r>
          </a:p>
          <a:p>
            <a:r>
              <a:rPr lang="en-US" b="1" dirty="0">
                <a:solidFill>
                  <a:schemeClr val="tx1"/>
                </a:solidFill>
                <a:latin typeface="Corbel"/>
              </a:rPr>
              <a:t>	</a:t>
            </a:r>
            <a:r>
              <a:rPr lang="en-US" sz="1800" dirty="0">
                <a:solidFill>
                  <a:schemeClr val="tx1"/>
                </a:solidFill>
                <a:latin typeface="+mj-lt"/>
              </a:rPr>
              <a:t>Implement an integrated EHR to meet the new CalAIM standards using human-centered design principles, 	reducing documentation burden, increasing usability, staff satisfaction and retention.</a:t>
            </a:r>
          </a:p>
          <a:p>
            <a:endParaRPr lang="en-US" sz="1800" dirty="0">
              <a:solidFill>
                <a:schemeClr val="tx1"/>
              </a:solidFill>
              <a:latin typeface="+mj-lt"/>
            </a:endParaRPr>
          </a:p>
          <a:p>
            <a:r>
              <a:rPr lang="en-US" b="1" dirty="0">
                <a:solidFill>
                  <a:schemeClr val="tx1"/>
                </a:solidFill>
                <a:latin typeface="+mj-lt"/>
              </a:rPr>
              <a:t>	Data Accessibility and Interoperability</a:t>
            </a:r>
            <a:r>
              <a:rPr lang="en-US" dirty="0">
                <a:solidFill>
                  <a:schemeClr val="tx1"/>
                </a:solidFill>
                <a:latin typeface="+mj-lt"/>
              </a:rPr>
              <a:t>: </a:t>
            </a:r>
          </a:p>
          <a:p>
            <a:r>
              <a:rPr lang="en-US" sz="1800" dirty="0">
                <a:solidFill>
                  <a:schemeClr val="tx1"/>
                </a:solidFill>
                <a:latin typeface="+mj-lt"/>
              </a:rPr>
              <a:t>	Simplify data collection to occur naturally during existing workflows. </a:t>
            </a:r>
            <a:r>
              <a:rPr lang="en-US" sz="1800" dirty="0">
                <a:solidFill>
                  <a:schemeClr val="tx1"/>
                </a:solidFill>
                <a:latin typeface="+mj-lt"/>
                <a:ea typeface="+mn-lt"/>
                <a:cs typeface="+mn-lt"/>
              </a:rPr>
              <a:t>Develop standard reporting that allows 	for inter-county comparisons and shared learning. </a:t>
            </a:r>
          </a:p>
          <a:p>
            <a:endParaRPr lang="en-US" sz="1800" dirty="0">
              <a:solidFill>
                <a:schemeClr val="tx1"/>
              </a:solidFill>
              <a:latin typeface="+mj-lt"/>
            </a:endParaRPr>
          </a:p>
          <a:p>
            <a:pPr algn="ctr"/>
            <a:endParaRPr lang="en-US" sz="1800" dirty="0">
              <a:latin typeface="Corbel"/>
            </a:endParaRPr>
          </a:p>
          <a:p>
            <a:pPr algn="ctr"/>
            <a:endParaRPr lang="en-US" sz="1800" dirty="0">
              <a:solidFill>
                <a:schemeClr val="tx1"/>
              </a:solidFill>
            </a:endParaRPr>
          </a:p>
          <a:p>
            <a:pPr algn="ctr"/>
            <a:endParaRPr lang="en-US" sz="1800" dirty="0"/>
          </a:p>
          <a:p>
            <a:pPr algn="ctr"/>
            <a:endParaRPr lang="en-US" dirty="0">
              <a:solidFill>
                <a:schemeClr val="tx1"/>
              </a:solidFill>
            </a:endParaRPr>
          </a:p>
        </p:txBody>
      </p:sp>
    </p:spTree>
    <p:extLst>
      <p:ext uri="{BB962C8B-B14F-4D97-AF65-F5344CB8AC3E}">
        <p14:creationId xmlns:p14="http://schemas.microsoft.com/office/powerpoint/2010/main" val="250337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4E88-7F23-493B-B73F-B2C433AD9FBA}"/>
              </a:ext>
            </a:extLst>
          </p:cNvPr>
          <p:cNvSpPr>
            <a:spLocks noGrp="1"/>
          </p:cNvSpPr>
          <p:nvPr>
            <p:ph type="title"/>
          </p:nvPr>
        </p:nvSpPr>
        <p:spPr>
          <a:xfrm>
            <a:off x="234669" y="777719"/>
            <a:ext cx="11638279" cy="673195"/>
          </a:xfrm>
        </p:spPr>
        <p:txBody>
          <a:bodyPr/>
          <a:lstStyle/>
          <a:p>
            <a:br>
              <a:rPr lang="en-US" sz="3200" dirty="0">
                <a:latin typeface="Georgia Pro Cond Black" panose="020B0604020202020204" pitchFamily="18" charset="0"/>
              </a:rPr>
            </a:br>
            <a:r>
              <a:rPr lang="en-US" sz="3200" dirty="0">
                <a:latin typeface="Georgia Pro Cond Black" panose="020B0604020202020204" pitchFamily="18" charset="0"/>
              </a:rPr>
              <a:t> </a:t>
            </a:r>
            <a:endParaRPr lang="en-US" dirty="0"/>
          </a:p>
        </p:txBody>
      </p:sp>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fld id="{B67B645E-C5E5-4727-B977-D372A0AA71D9}" type="slidenum">
              <a:rPr lang="en-US" smtClean="0">
                <a:latin typeface="Corbel" panose="020B0503020204020204" pitchFamily="34" charset="0"/>
              </a:rPr>
              <a:pPr/>
              <a:t>6</a:t>
            </a:fld>
            <a:endParaRPr lang="en-US">
              <a:latin typeface="Corbel" panose="020B0503020204020204" pitchFamily="34" charset="0"/>
            </a:endParaRPr>
          </a:p>
        </p:txBody>
      </p:sp>
      <p:sp>
        <p:nvSpPr>
          <p:cNvPr id="41" name="Rectangle 40">
            <a:extLst>
              <a:ext uri="{FF2B5EF4-FFF2-40B4-BE49-F238E27FC236}">
                <a16:creationId xmlns:a16="http://schemas.microsoft.com/office/drawing/2014/main" id="{3B1546D2-5B29-40C6-B483-7B4A282C43B8}"/>
              </a:ext>
            </a:extLst>
          </p:cNvPr>
          <p:cNvSpPr/>
          <p:nvPr/>
        </p:nvSpPr>
        <p:spPr>
          <a:xfrm>
            <a:off x="10634654" y="6334054"/>
            <a:ext cx="987502" cy="432001"/>
          </a:xfrm>
          <a:prstGeom prst="rect">
            <a:avLst/>
          </a:prstGeom>
          <a:solidFill>
            <a:srgbClr val="A6B8C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6" name="Text Placeholder 2">
            <a:extLst>
              <a:ext uri="{FF2B5EF4-FFF2-40B4-BE49-F238E27FC236}">
                <a16:creationId xmlns:a16="http://schemas.microsoft.com/office/drawing/2014/main" id="{2AD91FB2-BFEC-F767-B310-B58E79DF2BC2}"/>
              </a:ext>
            </a:extLst>
          </p:cNvPr>
          <p:cNvSpPr txBox="1">
            <a:spLocks/>
          </p:cNvSpPr>
          <p:nvPr/>
        </p:nvSpPr>
        <p:spPr>
          <a:xfrm>
            <a:off x="2926421" y="2742836"/>
            <a:ext cx="4043695" cy="584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6400" dirty="0">
                <a:solidFill>
                  <a:schemeClr val="tx1"/>
                </a:solidFill>
                <a:latin typeface="Bebas Neue" panose="020B0606020202050201" pitchFamily="34" charset="0"/>
              </a:rPr>
              <a:t>Humans needing care </a:t>
            </a:r>
          </a:p>
        </p:txBody>
      </p:sp>
      <p:sp>
        <p:nvSpPr>
          <p:cNvPr id="7" name="Text Placeholder 2">
            <a:extLst>
              <a:ext uri="{FF2B5EF4-FFF2-40B4-BE49-F238E27FC236}">
                <a16:creationId xmlns:a16="http://schemas.microsoft.com/office/drawing/2014/main" id="{3FDFA83F-AD3C-49D1-6F65-AF9506468C63}"/>
              </a:ext>
            </a:extLst>
          </p:cNvPr>
          <p:cNvSpPr txBox="1">
            <a:spLocks/>
          </p:cNvSpPr>
          <p:nvPr/>
        </p:nvSpPr>
        <p:spPr>
          <a:xfrm>
            <a:off x="2874373" y="617716"/>
            <a:ext cx="4147793" cy="154809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spcAft>
                <a:spcPts val="200"/>
              </a:spcAft>
              <a:buClr>
                <a:srgbClr val="888A8B"/>
              </a:buClr>
              <a:buFont typeface="Arial" panose="020B0604020202020204" pitchFamily="34" charset="0"/>
              <a:buNone/>
              <a:defRPr sz="2000" b="1" kern="1200" spc="1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2000" b="1" kern="1200">
                <a:solidFill>
                  <a:srgbClr val="3D4543"/>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800" b="1" kern="1200">
                <a:solidFill>
                  <a:srgbClr val="3D4543"/>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600" b="1" kern="1200">
                <a:solidFill>
                  <a:srgbClr val="3D4543"/>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600" b="1" kern="1200">
                <a:solidFill>
                  <a:srgbClr val="3D4543"/>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6400" dirty="0">
                <a:latin typeface="Bebas Neue" panose="020B0606020202050201" pitchFamily="34" charset="0"/>
              </a:rPr>
              <a:t>Workforce</a:t>
            </a:r>
            <a:r>
              <a:rPr lang="en-US" dirty="0"/>
              <a:t> </a:t>
            </a:r>
          </a:p>
        </p:txBody>
      </p:sp>
      <p:sp>
        <p:nvSpPr>
          <p:cNvPr id="8" name="Arrow: Down 7">
            <a:extLst>
              <a:ext uri="{FF2B5EF4-FFF2-40B4-BE49-F238E27FC236}">
                <a16:creationId xmlns:a16="http://schemas.microsoft.com/office/drawing/2014/main" id="{88358534-32F0-869E-34A5-FCCBBA50A9CA}"/>
              </a:ext>
            </a:extLst>
          </p:cNvPr>
          <p:cNvSpPr/>
          <p:nvPr/>
        </p:nvSpPr>
        <p:spPr>
          <a:xfrm>
            <a:off x="6575197" y="943988"/>
            <a:ext cx="725061" cy="8955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77CE5021-0356-0DB1-9112-08ADFDB13313}"/>
              </a:ext>
            </a:extLst>
          </p:cNvPr>
          <p:cNvSpPr/>
          <p:nvPr/>
        </p:nvSpPr>
        <p:spPr>
          <a:xfrm rot="10800000">
            <a:off x="6659635" y="2855325"/>
            <a:ext cx="725061" cy="89554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a:extLst>
              <a:ext uri="{FF2B5EF4-FFF2-40B4-BE49-F238E27FC236}">
                <a16:creationId xmlns:a16="http://schemas.microsoft.com/office/drawing/2014/main" id="{0F854470-30AF-E23E-1613-9C40467B661E}"/>
              </a:ext>
            </a:extLst>
          </p:cNvPr>
          <p:cNvCxnSpPr>
            <a:cxnSpLocks/>
          </p:cNvCxnSpPr>
          <p:nvPr/>
        </p:nvCxnSpPr>
        <p:spPr>
          <a:xfrm>
            <a:off x="2478952" y="4602463"/>
            <a:ext cx="51662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Plus Sign 10">
            <a:extLst>
              <a:ext uri="{FF2B5EF4-FFF2-40B4-BE49-F238E27FC236}">
                <a16:creationId xmlns:a16="http://schemas.microsoft.com/office/drawing/2014/main" id="{8E918CCD-E4A1-914A-8072-C4135F6914E3}"/>
              </a:ext>
            </a:extLst>
          </p:cNvPr>
          <p:cNvSpPr/>
          <p:nvPr/>
        </p:nvSpPr>
        <p:spPr>
          <a:xfrm>
            <a:off x="1814058" y="1741894"/>
            <a:ext cx="1112363" cy="992170"/>
          </a:xfrm>
          <a:prstGeom prst="mathPl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2" name="Text Placeholder 2">
            <a:extLst>
              <a:ext uri="{FF2B5EF4-FFF2-40B4-BE49-F238E27FC236}">
                <a16:creationId xmlns:a16="http://schemas.microsoft.com/office/drawing/2014/main" id="{D19F061D-D560-07F4-88C9-9EF781CAE884}"/>
              </a:ext>
            </a:extLst>
          </p:cNvPr>
          <p:cNvSpPr txBox="1">
            <a:spLocks/>
          </p:cNvSpPr>
          <p:nvPr/>
        </p:nvSpPr>
        <p:spPr>
          <a:xfrm>
            <a:off x="2819584" y="4541250"/>
            <a:ext cx="6552832" cy="154809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spcAft>
                <a:spcPts val="200"/>
              </a:spcAft>
              <a:buClr>
                <a:srgbClr val="888A8B"/>
              </a:buClr>
              <a:buFont typeface="Arial" panose="020B0604020202020204" pitchFamily="34" charset="0"/>
              <a:buNone/>
              <a:defRPr sz="2000" b="1" kern="1200" spc="1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2000" b="1" kern="1200">
                <a:solidFill>
                  <a:srgbClr val="3D4543"/>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800" b="1" kern="1200">
                <a:solidFill>
                  <a:srgbClr val="3D4543"/>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600" b="1" kern="1200">
                <a:solidFill>
                  <a:srgbClr val="3D4543"/>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600" b="1" kern="1200">
                <a:solidFill>
                  <a:srgbClr val="3D4543"/>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6400" dirty="0">
                <a:solidFill>
                  <a:schemeClr val="accent6"/>
                </a:solidFill>
                <a:latin typeface="Bebas Neue" panose="020B0606020202050201" pitchFamily="34" charset="0"/>
              </a:rPr>
              <a:t>Change is essential </a:t>
            </a:r>
            <a:endParaRPr lang="en-US" dirty="0">
              <a:solidFill>
                <a:schemeClr val="accent6"/>
              </a:solidFill>
            </a:endParaRPr>
          </a:p>
        </p:txBody>
      </p:sp>
    </p:spTree>
    <p:extLst>
      <p:ext uri="{BB962C8B-B14F-4D97-AF65-F5344CB8AC3E}">
        <p14:creationId xmlns:p14="http://schemas.microsoft.com/office/powerpoint/2010/main" val="31500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4E88-7F23-493B-B73F-B2C433AD9FBA}"/>
              </a:ext>
            </a:extLst>
          </p:cNvPr>
          <p:cNvSpPr>
            <a:spLocks noGrp="1"/>
          </p:cNvSpPr>
          <p:nvPr>
            <p:ph type="title"/>
          </p:nvPr>
        </p:nvSpPr>
        <p:spPr>
          <a:xfrm>
            <a:off x="234669" y="777719"/>
            <a:ext cx="11638279" cy="673195"/>
          </a:xfrm>
        </p:spPr>
        <p:txBody>
          <a:bodyPr/>
          <a:lstStyle/>
          <a:p>
            <a:br>
              <a:rPr lang="en-US" sz="3200" dirty="0">
                <a:latin typeface="Georgia Pro Cond Black" panose="020B0604020202020204" pitchFamily="18" charset="0"/>
              </a:rPr>
            </a:br>
            <a:r>
              <a:rPr lang="en-US" sz="3200" dirty="0">
                <a:latin typeface="Georgia Pro Cond Black" panose="020B0604020202020204" pitchFamily="18" charset="0"/>
              </a:rPr>
              <a:t> </a:t>
            </a:r>
            <a:endParaRPr lang="en-US" dirty="0"/>
          </a:p>
        </p:txBody>
      </p:sp>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fld id="{B67B645E-C5E5-4727-B977-D372A0AA71D9}" type="slidenum">
              <a:rPr lang="en-US" smtClean="0">
                <a:latin typeface="Corbel" panose="020B0503020204020204" pitchFamily="34" charset="0"/>
              </a:rPr>
              <a:pPr/>
              <a:t>7</a:t>
            </a:fld>
            <a:endParaRPr lang="en-US">
              <a:latin typeface="Corbel" panose="020B0503020204020204" pitchFamily="34" charset="0"/>
            </a:endParaRPr>
          </a:p>
        </p:txBody>
      </p:sp>
      <p:sp>
        <p:nvSpPr>
          <p:cNvPr id="41" name="Rectangle 40">
            <a:extLst>
              <a:ext uri="{FF2B5EF4-FFF2-40B4-BE49-F238E27FC236}">
                <a16:creationId xmlns:a16="http://schemas.microsoft.com/office/drawing/2014/main" id="{3B1546D2-5B29-40C6-B483-7B4A282C43B8}"/>
              </a:ext>
            </a:extLst>
          </p:cNvPr>
          <p:cNvSpPr/>
          <p:nvPr/>
        </p:nvSpPr>
        <p:spPr>
          <a:xfrm>
            <a:off x="10634654" y="6334054"/>
            <a:ext cx="987502" cy="432001"/>
          </a:xfrm>
          <a:prstGeom prst="rect">
            <a:avLst/>
          </a:prstGeom>
          <a:solidFill>
            <a:srgbClr val="A6B8C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7" name="Text Placeholder 2">
            <a:extLst>
              <a:ext uri="{FF2B5EF4-FFF2-40B4-BE49-F238E27FC236}">
                <a16:creationId xmlns:a16="http://schemas.microsoft.com/office/drawing/2014/main" id="{3FDFA83F-AD3C-49D1-6F65-AF9506468C63}"/>
              </a:ext>
            </a:extLst>
          </p:cNvPr>
          <p:cNvSpPr txBox="1">
            <a:spLocks/>
          </p:cNvSpPr>
          <p:nvPr/>
        </p:nvSpPr>
        <p:spPr>
          <a:xfrm>
            <a:off x="775982" y="1930592"/>
            <a:ext cx="8774884" cy="2729491"/>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lnSpc>
                <a:spcPct val="100000"/>
              </a:lnSpc>
              <a:spcBef>
                <a:spcPts val="1000"/>
              </a:spcBef>
              <a:spcAft>
                <a:spcPts val="200"/>
              </a:spcAft>
              <a:buClr>
                <a:srgbClr val="888A8B"/>
              </a:buClr>
              <a:buFont typeface="Arial" panose="020B0604020202020204" pitchFamily="34" charset="0"/>
              <a:buNone/>
              <a:defRPr sz="2000" b="1" kern="1200" spc="100" baseline="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2000" b="1" kern="1200">
                <a:solidFill>
                  <a:srgbClr val="3D4543"/>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800" b="1" kern="1200">
                <a:solidFill>
                  <a:srgbClr val="3D4543"/>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600" b="1" kern="1200">
                <a:solidFill>
                  <a:srgbClr val="3D4543"/>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spcAft>
                <a:spcPts val="200"/>
              </a:spcAft>
              <a:buClr>
                <a:schemeClr val="accent3"/>
              </a:buClr>
              <a:buFont typeface="Arial" panose="020B0604020202020204" pitchFamily="34" charset="0"/>
              <a:buNone/>
              <a:defRPr sz="1600" b="1" kern="1200">
                <a:solidFill>
                  <a:srgbClr val="3D4543"/>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6400" dirty="0">
                <a:latin typeface="Bebas Neue" panose="020B0606020202050201" pitchFamily="34" charset="0"/>
              </a:rPr>
              <a:t>The goal this innovation project is to reduce the documentation burden by 30%, this will increase staff’s ability to serve the community </a:t>
            </a:r>
            <a:endParaRPr lang="en-US" dirty="0"/>
          </a:p>
        </p:txBody>
      </p:sp>
    </p:spTree>
    <p:extLst>
      <p:ext uri="{BB962C8B-B14F-4D97-AF65-F5344CB8AC3E}">
        <p14:creationId xmlns:p14="http://schemas.microsoft.com/office/powerpoint/2010/main" val="655480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4E88-7F23-493B-B73F-B2C433AD9FBA}"/>
              </a:ext>
            </a:extLst>
          </p:cNvPr>
          <p:cNvSpPr>
            <a:spLocks noGrp="1"/>
          </p:cNvSpPr>
          <p:nvPr>
            <p:ph type="title"/>
          </p:nvPr>
        </p:nvSpPr>
        <p:spPr>
          <a:xfrm>
            <a:off x="234669" y="777719"/>
            <a:ext cx="11638279" cy="673195"/>
          </a:xfrm>
        </p:spPr>
        <p:txBody>
          <a:bodyPr/>
          <a:lstStyle/>
          <a:p>
            <a:br>
              <a:rPr lang="en-US" sz="3200" dirty="0">
                <a:latin typeface="Georgia Pro Cond Black" panose="020B0604020202020204" pitchFamily="18" charset="0"/>
              </a:rPr>
            </a:br>
            <a:endParaRPr lang="en-US" dirty="0"/>
          </a:p>
        </p:txBody>
      </p:sp>
      <p:sp>
        <p:nvSpPr>
          <p:cNvPr id="47" name="Text Placeholder 46">
            <a:extLst>
              <a:ext uri="{FF2B5EF4-FFF2-40B4-BE49-F238E27FC236}">
                <a16:creationId xmlns:a16="http://schemas.microsoft.com/office/drawing/2014/main" id="{1450C112-2EB4-4D8A-B3F5-02B79221F504}"/>
              </a:ext>
            </a:extLst>
          </p:cNvPr>
          <p:cNvSpPr>
            <a:spLocks noGrp="1"/>
          </p:cNvSpPr>
          <p:nvPr>
            <p:ph type="body" sz="quarter" idx="13"/>
          </p:nvPr>
        </p:nvSpPr>
        <p:spPr>
          <a:xfrm>
            <a:off x="740980" y="1253613"/>
            <a:ext cx="10987968" cy="5419809"/>
          </a:xfrm>
        </p:spPr>
        <p:txBody>
          <a:bodyPr vert="horz" lIns="0" tIns="0" rIns="0" bIns="0" rtlCol="0" anchor="t">
            <a:noAutofit/>
          </a:bodyPr>
          <a:lstStyle/>
          <a:p>
            <a:r>
              <a:rPr lang="en-US" sz="2800" dirty="0">
                <a:latin typeface="+mj-lt"/>
              </a:rPr>
              <a:t>Rand will evaluate the effectiveness of the innovation project. </a:t>
            </a:r>
          </a:p>
          <a:p>
            <a:endParaRPr lang="en-US" sz="2800" dirty="0">
              <a:latin typeface="+mj-lt"/>
            </a:endParaRPr>
          </a:p>
          <a:p>
            <a:pPr marL="457200" indent="-457200">
              <a:buFont typeface="Arial" panose="020B0604020202020204" pitchFamily="34" charset="0"/>
              <a:buChar char="•"/>
            </a:pPr>
            <a:r>
              <a:rPr lang="en-US" sz="2800" dirty="0">
                <a:latin typeface="+mj-lt"/>
              </a:rPr>
              <a:t>Evaluation points include:</a:t>
            </a:r>
          </a:p>
          <a:p>
            <a:pPr marL="723900" lvl="1" indent="-457200">
              <a:buFont typeface="Arial" panose="020B0604020202020204" pitchFamily="34" charset="0"/>
              <a:buChar char="•"/>
            </a:pPr>
            <a:r>
              <a:rPr lang="en-US" sz="2600" dirty="0">
                <a:latin typeface="+mj-lt"/>
              </a:rPr>
              <a:t>System Usefulness</a:t>
            </a:r>
          </a:p>
          <a:p>
            <a:pPr marL="723900" lvl="1" indent="-457200">
              <a:buFont typeface="Arial" panose="020B0604020202020204" pitchFamily="34" charset="0"/>
              <a:buChar char="•"/>
            </a:pPr>
            <a:r>
              <a:rPr lang="en-US" sz="2600" dirty="0">
                <a:latin typeface="+mj-lt"/>
              </a:rPr>
              <a:t>Information Quality</a:t>
            </a:r>
          </a:p>
          <a:p>
            <a:pPr marL="723900" lvl="1" indent="-457200">
              <a:buFont typeface="Arial" panose="020B0604020202020204" pitchFamily="34" charset="0"/>
              <a:buChar char="•"/>
            </a:pPr>
            <a:r>
              <a:rPr lang="en-US" sz="2600" dirty="0">
                <a:latin typeface="+mj-lt"/>
              </a:rPr>
              <a:t>Interface Quality</a:t>
            </a:r>
          </a:p>
          <a:p>
            <a:pPr marL="723900" lvl="1" indent="-457200">
              <a:buFont typeface="Arial" panose="020B0604020202020204" pitchFamily="34" charset="0"/>
              <a:buChar char="•"/>
            </a:pPr>
            <a:r>
              <a:rPr lang="en-US" sz="2600" dirty="0">
                <a:latin typeface="+mj-lt"/>
              </a:rPr>
              <a:t>Overall EHR Impact</a:t>
            </a:r>
          </a:p>
          <a:p>
            <a:pPr marL="723900" lvl="1" indent="-457200">
              <a:buFont typeface="Arial" panose="020B0604020202020204" pitchFamily="34" charset="0"/>
              <a:buChar char="•"/>
            </a:pPr>
            <a:r>
              <a:rPr lang="en-US" sz="2600" dirty="0">
                <a:latin typeface="+mj-lt"/>
              </a:rPr>
              <a:t>Task-Specific Impact (Chart Review, Documentation, Assessment, Ordering, Scheduling/Referrals, Reporting/Analysis, and Communication)</a:t>
            </a:r>
          </a:p>
          <a:p>
            <a:pPr marL="723900" lvl="1" indent="-457200">
              <a:buFont typeface="Arial" panose="020B0604020202020204" pitchFamily="34" charset="0"/>
              <a:buChar char="•"/>
            </a:pPr>
            <a:r>
              <a:rPr lang="en-US" sz="2600" dirty="0">
                <a:latin typeface="+mj-lt"/>
              </a:rPr>
              <a:t>Improved Workflows</a:t>
            </a:r>
          </a:p>
          <a:p>
            <a:pPr marL="723900" lvl="1" indent="-457200">
              <a:buFont typeface="Arial" panose="020B0604020202020204" pitchFamily="34" charset="0"/>
              <a:buChar char="•"/>
            </a:pPr>
            <a:r>
              <a:rPr lang="en-US" sz="2600" dirty="0">
                <a:latin typeface="+mj-lt"/>
              </a:rPr>
              <a:t>Likelihood to Recommend</a:t>
            </a:r>
          </a:p>
          <a:p>
            <a:pPr marL="723900" lvl="1" indent="-457200">
              <a:buFont typeface="Arial" panose="020B0604020202020204" pitchFamily="34" charset="0"/>
              <a:buChar char="•"/>
            </a:pPr>
            <a:endParaRPr lang="en-US" sz="2600" dirty="0">
              <a:latin typeface="+mj-lt"/>
            </a:endParaRPr>
          </a:p>
          <a:p>
            <a:pPr marL="457200" indent="-457200">
              <a:buFont typeface="Arial" panose="020B0604020202020204" pitchFamily="34" charset="0"/>
              <a:buChar char="•"/>
            </a:pPr>
            <a:endParaRPr lang="en-US" sz="2800" dirty="0">
              <a:latin typeface="+mj-lt"/>
            </a:endParaRPr>
          </a:p>
          <a:p>
            <a:pPr marL="457200" indent="-457200">
              <a:buFont typeface="Arial" panose="020B0604020202020204" pitchFamily="34" charset="0"/>
              <a:buChar char="•"/>
            </a:pPr>
            <a:endParaRPr lang="en-US" sz="2800" dirty="0">
              <a:latin typeface="+mj-lt"/>
            </a:endParaRPr>
          </a:p>
          <a:p>
            <a:endParaRPr lang="en-US" sz="2800" dirty="0"/>
          </a:p>
          <a:p>
            <a:endParaRPr lang="en-US" dirty="0"/>
          </a:p>
          <a:p>
            <a:endParaRPr lang="en-US" dirty="0"/>
          </a:p>
          <a:p>
            <a:endParaRPr lang="en-US" dirty="0"/>
          </a:p>
        </p:txBody>
      </p:sp>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fld id="{B67B645E-C5E5-4727-B977-D372A0AA71D9}" type="slidenum">
              <a:rPr lang="en-US" smtClean="0">
                <a:latin typeface="Corbel" panose="020B0503020204020204" pitchFamily="34" charset="0"/>
              </a:rPr>
              <a:pPr/>
              <a:t>8</a:t>
            </a:fld>
            <a:endParaRPr lang="en-US">
              <a:latin typeface="Corbel" panose="020B0503020204020204" pitchFamily="34" charset="0"/>
            </a:endParaRPr>
          </a:p>
        </p:txBody>
      </p:sp>
      <p:sp>
        <p:nvSpPr>
          <p:cNvPr id="41" name="Rectangle 40">
            <a:extLst>
              <a:ext uri="{FF2B5EF4-FFF2-40B4-BE49-F238E27FC236}">
                <a16:creationId xmlns:a16="http://schemas.microsoft.com/office/drawing/2014/main" id="{3B1546D2-5B29-40C6-B483-7B4A282C43B8}"/>
              </a:ext>
            </a:extLst>
          </p:cNvPr>
          <p:cNvSpPr/>
          <p:nvPr/>
        </p:nvSpPr>
        <p:spPr>
          <a:xfrm>
            <a:off x="10634654" y="6334054"/>
            <a:ext cx="987502" cy="432001"/>
          </a:xfrm>
          <a:prstGeom prst="rect">
            <a:avLst/>
          </a:prstGeom>
          <a:solidFill>
            <a:srgbClr val="A6B8C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3" name="TextBox 2">
            <a:extLst>
              <a:ext uri="{FF2B5EF4-FFF2-40B4-BE49-F238E27FC236}">
                <a16:creationId xmlns:a16="http://schemas.microsoft.com/office/drawing/2014/main" id="{AD0B6D85-77B5-4AEA-BF34-234543620746}"/>
              </a:ext>
            </a:extLst>
          </p:cNvPr>
          <p:cNvSpPr txBox="1"/>
          <p:nvPr/>
        </p:nvSpPr>
        <p:spPr>
          <a:xfrm>
            <a:off x="892908" y="430891"/>
            <a:ext cx="95623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Corbel"/>
              </a:rPr>
              <a:t>RAND Evaluation Criteria</a:t>
            </a:r>
          </a:p>
        </p:txBody>
      </p:sp>
    </p:spTree>
    <p:extLst>
      <p:ext uri="{BB962C8B-B14F-4D97-AF65-F5344CB8AC3E}">
        <p14:creationId xmlns:p14="http://schemas.microsoft.com/office/powerpoint/2010/main" val="208521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p:txBody>
          <a:bodyPr/>
          <a:lstStyle/>
          <a:p>
            <a:r>
              <a:rPr lang="en-US"/>
              <a:t>Thank You</a:t>
            </a:r>
          </a:p>
        </p:txBody>
      </p:sp>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latin typeface="Corbel" panose="020B0503020204020204" pitchFamily="34" charset="0"/>
              </a:rPr>
              <a:pPr/>
              <a:t>9</a:t>
            </a:fld>
            <a:endParaRPr lang="en-US" dirty="0">
              <a:latin typeface="Corbel" panose="020B0503020204020204" pitchFamily="34" charset="0"/>
            </a:endParaRPr>
          </a:p>
        </p:txBody>
      </p:sp>
      <p:sp>
        <p:nvSpPr>
          <p:cNvPr id="16" name="Rectangle 15">
            <a:extLst>
              <a:ext uri="{FF2B5EF4-FFF2-40B4-BE49-F238E27FC236}">
                <a16:creationId xmlns:a16="http://schemas.microsoft.com/office/drawing/2014/main" id="{C9CA6F21-276C-4087-8B34-BB2CD2FE0089}"/>
              </a:ext>
            </a:extLst>
          </p:cNvPr>
          <p:cNvSpPr/>
          <p:nvPr/>
        </p:nvSpPr>
        <p:spPr>
          <a:xfrm>
            <a:off x="10661072" y="6385422"/>
            <a:ext cx="975352" cy="339368"/>
          </a:xfrm>
          <a:prstGeom prst="rect">
            <a:avLst/>
          </a:prstGeom>
          <a:solidFill>
            <a:srgbClr val="7C95A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2F2F2"/>
              </a:solidFill>
            </a:endParaRPr>
          </a:p>
        </p:txBody>
      </p:sp>
      <p:sp>
        <p:nvSpPr>
          <p:cNvPr id="2" name="TextBox 1">
            <a:extLst>
              <a:ext uri="{FF2B5EF4-FFF2-40B4-BE49-F238E27FC236}">
                <a16:creationId xmlns:a16="http://schemas.microsoft.com/office/drawing/2014/main" id="{BA12EEDE-83A7-7595-B8C9-09B694FFC89F}"/>
              </a:ext>
            </a:extLst>
          </p:cNvPr>
          <p:cNvSpPr txBox="1"/>
          <p:nvPr/>
        </p:nvSpPr>
        <p:spPr>
          <a:xfrm>
            <a:off x="651164" y="1413164"/>
            <a:ext cx="4073236" cy="1384995"/>
          </a:xfrm>
          <a:prstGeom prst="rect">
            <a:avLst/>
          </a:prstGeom>
          <a:noFill/>
        </p:spPr>
        <p:txBody>
          <a:bodyPr wrap="square" rtlCol="0">
            <a:spAutoFit/>
          </a:bodyPr>
          <a:lstStyle/>
          <a:p>
            <a:pPr algn="ctr"/>
            <a:r>
              <a:rPr lang="en-US" sz="2800" dirty="0"/>
              <a:t>Additional questions can be directed to: </a:t>
            </a:r>
          </a:p>
          <a:p>
            <a:pPr algn="ctr"/>
            <a:r>
              <a:rPr lang="en-US" sz="2800" dirty="0"/>
              <a:t>agreenberg@mono.ca.gov</a:t>
            </a:r>
          </a:p>
        </p:txBody>
      </p:sp>
    </p:spTree>
    <p:extLst>
      <p:ext uri="{BB962C8B-B14F-4D97-AF65-F5344CB8AC3E}">
        <p14:creationId xmlns:p14="http://schemas.microsoft.com/office/powerpoint/2010/main" val="3113318487"/>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9BFCE2663AE1488AAD3349D053DED5" ma:contentTypeVersion="14" ma:contentTypeDescription="Create a new document." ma:contentTypeScope="" ma:versionID="ea7d9cfa13b6d4fb91d36bbe65aba656">
  <xsd:schema xmlns:xsd="http://www.w3.org/2001/XMLSchema" xmlns:xs="http://www.w3.org/2001/XMLSchema" xmlns:p="http://schemas.microsoft.com/office/2006/metadata/properties" xmlns:ns2="3d25fba0-cd86-4553-a945-78cf696fad16" xmlns:ns3="adc86cc0-b396-4da8-a459-ba6cbf5f1bf2" targetNamespace="http://schemas.microsoft.com/office/2006/metadata/properties" ma:root="true" ma:fieldsID="458015d436c909841f51760e0108012d" ns2:_="" ns3:_="">
    <xsd:import namespace="3d25fba0-cd86-4553-a945-78cf696fad16"/>
    <xsd:import namespace="adc86cc0-b396-4da8-a459-ba6cbf5f1bf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5fba0-cd86-4553-a945-78cf696fad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1564444-4256-4d2b-9f9e-dfa6a9e9503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dc86cc0-b396-4da8-a459-ba6cbf5f1bf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61e7c33-131c-4b80-a89a-a4e1cd81b27e}" ma:internalName="TaxCatchAll" ma:showField="CatchAllData" ma:web="adc86cc0-b396-4da8-a459-ba6cbf5f1b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d25fba0-cd86-4553-a945-78cf696fad16">
      <Terms xmlns="http://schemas.microsoft.com/office/infopath/2007/PartnerControls"/>
    </lcf76f155ced4ddcb4097134ff3c332f>
    <TaxCatchAll xmlns="adc86cc0-b396-4da8-a459-ba6cbf5f1bf2" xsi:nil="true"/>
  </documentManagement>
</p:properties>
</file>

<file path=customXml/itemProps1.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2.xml><?xml version="1.0" encoding="utf-8"?>
<ds:datastoreItem xmlns:ds="http://schemas.openxmlformats.org/officeDocument/2006/customXml" ds:itemID="{F934A6D0-B8B9-43D5-B25B-11EF6C8C0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25fba0-cd86-4553-a945-78cf696fad16"/>
    <ds:schemaRef ds:uri="adc86cc0-b396-4da8-a459-ba6cbf5f1b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247F30-5811-40C0-99EC-CF53200590BE}">
  <ds:schemaRefs>
    <ds:schemaRef ds:uri="08b51a6c-15c5-468c-9d03-3812a6e79002"/>
    <ds:schemaRef ds:uri="http://schemas.microsoft.com/office/2006/documentManagement/types"/>
    <ds:schemaRef ds:uri="http://schemas.microsoft.com/office/infopath/2007/PartnerControls"/>
    <ds:schemaRef ds:uri="bdde9dca-b655-4c82-9756-0719d4cc3ad5"/>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 ds:uri="http://purl.org/dc/dcmitype/"/>
    <ds:schemaRef ds:uri="3d25fba0-cd86-4553-a945-78cf696fad16"/>
    <ds:schemaRef ds:uri="adc86cc0-b396-4da8-a459-ba6cbf5f1bf2"/>
  </ds:schemaRefs>
</ds:datastoreItem>
</file>

<file path=docProps/app.xml><?xml version="1.0" encoding="utf-8"?>
<Properties xmlns="http://schemas.openxmlformats.org/officeDocument/2006/extended-properties" xmlns:vt="http://schemas.openxmlformats.org/officeDocument/2006/docPropsVTypes">
  <Template>Blue spheres pitch deck</Template>
  <TotalTime>3954</TotalTime>
  <Words>595</Words>
  <Application>Microsoft Office PowerPoint</Application>
  <PresentationFormat>Widescreen</PresentationFormat>
  <Paragraphs>79</Paragraphs>
  <Slides>9</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Bebas Neue</vt:lpstr>
      <vt:lpstr>Calibri</vt:lpstr>
      <vt:lpstr>Calibri Light</vt:lpstr>
      <vt:lpstr>Corbel</vt:lpstr>
      <vt:lpstr>Georgia Pro Cond Black</vt:lpstr>
      <vt:lpstr>Office Theme</vt:lpstr>
      <vt:lpstr>Office Theme</vt:lpstr>
      <vt:lpstr>Mental Health Services Act  FY 22-23  annual Update</vt:lpstr>
      <vt:lpstr>Semi-Statewide Electronic Health Record  innovation Funding</vt:lpstr>
      <vt:lpstr>What is INN Funding?</vt:lpstr>
      <vt:lpstr>What is the EHR INN Project?</vt:lpstr>
      <vt:lpstr>Semi-Statewide EHR Project Overview  </vt:lpstr>
      <vt:lpstr>  </vt:lpstr>
      <vt:lpstr>  </vt:lpstr>
      <vt:lpst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Multi-County EMR</dc:title>
  <dc:creator>Amie Miller</dc:creator>
  <cp:lastModifiedBy>Amanda Greenberg</cp:lastModifiedBy>
  <cp:revision>33</cp:revision>
  <cp:lastPrinted>2021-08-04T16:21:21Z</cp:lastPrinted>
  <dcterms:created xsi:type="dcterms:W3CDTF">2021-06-30T22:23:00Z</dcterms:created>
  <dcterms:modified xsi:type="dcterms:W3CDTF">2022-09-29T19:08:57Z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