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57" r:id="rId5"/>
    <p:sldId id="258" r:id="rId6"/>
    <p:sldId id="264" r:id="rId7"/>
    <p:sldId id="265" r:id="rId8"/>
    <p:sldId id="25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138685-F7BF-44B7-A14F-BC783EDE448F}"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B5E4ADD-6614-4BDD-9956-47987DCFBE4B}">
      <dgm:prSet/>
      <dgm:spPr/>
      <dgm:t>
        <a:bodyPr/>
        <a:lstStyle/>
        <a:p>
          <a:r>
            <a:rPr lang="en-US" dirty="0"/>
            <a:t>LDTAC acceptance of Use Permit application and Operation Permit application</a:t>
          </a:r>
        </a:p>
      </dgm:t>
    </dgm:pt>
    <dgm:pt modelId="{54764503-581C-492B-BFCD-47A004A449F0}" type="parTrans" cxnId="{7469EABD-3363-4667-9F5D-5FE584DFA8A1}">
      <dgm:prSet/>
      <dgm:spPr/>
      <dgm:t>
        <a:bodyPr/>
        <a:lstStyle/>
        <a:p>
          <a:endParaRPr lang="en-US"/>
        </a:p>
      </dgm:t>
    </dgm:pt>
    <dgm:pt modelId="{B05B72F9-54E6-4BE5-B817-4573595C7AD5}" type="sibTrans" cxnId="{7469EABD-3363-4667-9F5D-5FE584DFA8A1}">
      <dgm:prSet/>
      <dgm:spPr/>
      <dgm:t>
        <a:bodyPr/>
        <a:lstStyle/>
        <a:p>
          <a:endParaRPr lang="en-US"/>
        </a:p>
      </dgm:t>
    </dgm:pt>
    <dgm:pt modelId="{06D435CD-DCBC-448C-AF9F-91AE769E17C0}">
      <dgm:prSet/>
      <dgm:spPr/>
      <dgm:t>
        <a:bodyPr/>
        <a:lstStyle/>
        <a:p>
          <a:r>
            <a:rPr lang="en-US"/>
            <a:t>Planning Commission approval of Use Permit</a:t>
          </a:r>
        </a:p>
      </dgm:t>
    </dgm:pt>
    <dgm:pt modelId="{1CC7B1BD-2E44-490F-91CD-69F4A6DCE7DF}" type="parTrans" cxnId="{1A7952AE-377E-4D3F-BD01-4537521CF97C}">
      <dgm:prSet/>
      <dgm:spPr/>
      <dgm:t>
        <a:bodyPr/>
        <a:lstStyle/>
        <a:p>
          <a:endParaRPr lang="en-US"/>
        </a:p>
      </dgm:t>
    </dgm:pt>
    <dgm:pt modelId="{3DE25651-A2D4-42EE-96F9-41FC3A2DD913}" type="sibTrans" cxnId="{1A7952AE-377E-4D3F-BD01-4537521CF97C}">
      <dgm:prSet/>
      <dgm:spPr/>
      <dgm:t>
        <a:bodyPr/>
        <a:lstStyle/>
        <a:p>
          <a:endParaRPr lang="en-US"/>
        </a:p>
      </dgm:t>
    </dgm:pt>
    <dgm:pt modelId="{112A5D39-5309-4F3B-99D9-CFF191F91D16}">
      <dgm:prSet/>
      <dgm:spPr/>
      <dgm:t>
        <a:bodyPr/>
        <a:lstStyle/>
        <a:p>
          <a:r>
            <a:rPr lang="en-US"/>
            <a:t>Board of Supervisors approval of Operation Permit</a:t>
          </a:r>
        </a:p>
      </dgm:t>
    </dgm:pt>
    <dgm:pt modelId="{3538C849-57AB-4350-A9A1-518AE36FB0AC}" type="parTrans" cxnId="{E948427D-3414-4B84-AA7E-C217A661F6C7}">
      <dgm:prSet/>
      <dgm:spPr/>
      <dgm:t>
        <a:bodyPr/>
        <a:lstStyle/>
        <a:p>
          <a:endParaRPr lang="en-US"/>
        </a:p>
      </dgm:t>
    </dgm:pt>
    <dgm:pt modelId="{0F89208B-88CF-4DAF-8BD4-A2A11837D29D}" type="sibTrans" cxnId="{E948427D-3414-4B84-AA7E-C217A661F6C7}">
      <dgm:prSet/>
      <dgm:spPr/>
      <dgm:t>
        <a:bodyPr/>
        <a:lstStyle/>
        <a:p>
          <a:endParaRPr lang="en-US"/>
        </a:p>
      </dgm:t>
    </dgm:pt>
    <dgm:pt modelId="{3C784DCC-3361-48F6-A27A-AEFBE61CF4FE}" type="pres">
      <dgm:prSet presAssocID="{9C138685-F7BF-44B7-A14F-BC783EDE448F}" presName="root" presStyleCnt="0">
        <dgm:presLayoutVars>
          <dgm:dir/>
          <dgm:resizeHandles val="exact"/>
        </dgm:presLayoutVars>
      </dgm:prSet>
      <dgm:spPr/>
    </dgm:pt>
    <dgm:pt modelId="{9FD04DB7-6F68-4A23-B6AF-F776D37AB66C}" type="pres">
      <dgm:prSet presAssocID="{AB5E4ADD-6614-4BDD-9956-47987DCFBE4B}" presName="compNode" presStyleCnt="0"/>
      <dgm:spPr/>
    </dgm:pt>
    <dgm:pt modelId="{7622A413-5FA5-48C1-8F74-644B605BEC73}" type="pres">
      <dgm:prSet presAssocID="{AB5E4ADD-6614-4BDD-9956-47987DCFBE4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074FDC0A-741E-4386-A6F8-7B1F1EB0EDB6}" type="pres">
      <dgm:prSet presAssocID="{AB5E4ADD-6614-4BDD-9956-47987DCFBE4B}" presName="spaceRect" presStyleCnt="0"/>
      <dgm:spPr/>
    </dgm:pt>
    <dgm:pt modelId="{0EFE5CE8-3CD9-4D64-8F80-2FA897AEE317}" type="pres">
      <dgm:prSet presAssocID="{AB5E4ADD-6614-4BDD-9956-47987DCFBE4B}" presName="textRect" presStyleLbl="revTx" presStyleIdx="0" presStyleCnt="3">
        <dgm:presLayoutVars>
          <dgm:chMax val="1"/>
          <dgm:chPref val="1"/>
        </dgm:presLayoutVars>
      </dgm:prSet>
      <dgm:spPr/>
    </dgm:pt>
    <dgm:pt modelId="{75FD9217-FB24-4A09-B7AD-382264AAB0E4}" type="pres">
      <dgm:prSet presAssocID="{B05B72F9-54E6-4BE5-B817-4573595C7AD5}" presName="sibTrans" presStyleCnt="0"/>
      <dgm:spPr/>
    </dgm:pt>
    <dgm:pt modelId="{D960AED1-2E4B-48FE-B74F-2D0FACC95191}" type="pres">
      <dgm:prSet presAssocID="{06D435CD-DCBC-448C-AF9F-91AE769E17C0}" presName="compNode" presStyleCnt="0"/>
      <dgm:spPr/>
    </dgm:pt>
    <dgm:pt modelId="{5788A8D2-5C73-4186-AF4B-6CF3683D0765}" type="pres">
      <dgm:prSet presAssocID="{06D435CD-DCBC-448C-AF9F-91AE769E17C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4A214E93-9179-4014-B026-1F08756F5DCE}" type="pres">
      <dgm:prSet presAssocID="{06D435CD-DCBC-448C-AF9F-91AE769E17C0}" presName="spaceRect" presStyleCnt="0"/>
      <dgm:spPr/>
    </dgm:pt>
    <dgm:pt modelId="{55DC8DF1-133F-4CA3-9B0C-86BBCC3C171E}" type="pres">
      <dgm:prSet presAssocID="{06D435CD-DCBC-448C-AF9F-91AE769E17C0}" presName="textRect" presStyleLbl="revTx" presStyleIdx="1" presStyleCnt="3">
        <dgm:presLayoutVars>
          <dgm:chMax val="1"/>
          <dgm:chPref val="1"/>
        </dgm:presLayoutVars>
      </dgm:prSet>
      <dgm:spPr/>
    </dgm:pt>
    <dgm:pt modelId="{E6E838ED-D248-4D1D-AC1D-227DBCC2BA8E}" type="pres">
      <dgm:prSet presAssocID="{3DE25651-A2D4-42EE-96F9-41FC3A2DD913}" presName="sibTrans" presStyleCnt="0"/>
      <dgm:spPr/>
    </dgm:pt>
    <dgm:pt modelId="{DB9D53C5-51EB-4885-9395-73E2B62B6D09}" type="pres">
      <dgm:prSet presAssocID="{112A5D39-5309-4F3B-99D9-CFF191F91D16}" presName="compNode" presStyleCnt="0"/>
      <dgm:spPr/>
    </dgm:pt>
    <dgm:pt modelId="{16E38493-532C-4ADE-9197-3286AB8DCDE1}" type="pres">
      <dgm:prSet presAssocID="{112A5D39-5309-4F3B-99D9-CFF191F91D1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pping Hands"/>
        </a:ext>
      </dgm:extLst>
    </dgm:pt>
    <dgm:pt modelId="{BF5B1DF6-D6B4-4789-B74B-1AB87B541832}" type="pres">
      <dgm:prSet presAssocID="{112A5D39-5309-4F3B-99D9-CFF191F91D16}" presName="spaceRect" presStyleCnt="0"/>
      <dgm:spPr/>
    </dgm:pt>
    <dgm:pt modelId="{539376B4-BD44-459D-A591-BF5B54AD3EE3}" type="pres">
      <dgm:prSet presAssocID="{112A5D39-5309-4F3B-99D9-CFF191F91D16}" presName="textRect" presStyleLbl="revTx" presStyleIdx="2" presStyleCnt="3">
        <dgm:presLayoutVars>
          <dgm:chMax val="1"/>
          <dgm:chPref val="1"/>
        </dgm:presLayoutVars>
      </dgm:prSet>
      <dgm:spPr/>
    </dgm:pt>
  </dgm:ptLst>
  <dgm:cxnLst>
    <dgm:cxn modelId="{6B5EB306-B668-4572-B566-CCD8EA9F2F4B}" type="presOf" srcId="{9C138685-F7BF-44B7-A14F-BC783EDE448F}" destId="{3C784DCC-3361-48F6-A27A-AEFBE61CF4FE}" srcOrd="0" destOrd="0" presId="urn:microsoft.com/office/officeart/2018/2/layout/IconLabelList"/>
    <dgm:cxn modelId="{7AF7CC17-07D8-4011-897B-8908376876EE}" type="presOf" srcId="{AB5E4ADD-6614-4BDD-9956-47987DCFBE4B}" destId="{0EFE5CE8-3CD9-4D64-8F80-2FA897AEE317}" srcOrd="0" destOrd="0" presId="urn:microsoft.com/office/officeart/2018/2/layout/IconLabelList"/>
    <dgm:cxn modelId="{6CC06054-C30A-44C0-958B-3B69E924D3D4}" type="presOf" srcId="{06D435CD-DCBC-448C-AF9F-91AE769E17C0}" destId="{55DC8DF1-133F-4CA3-9B0C-86BBCC3C171E}" srcOrd="0" destOrd="0" presId="urn:microsoft.com/office/officeart/2018/2/layout/IconLabelList"/>
    <dgm:cxn modelId="{E948427D-3414-4B84-AA7E-C217A661F6C7}" srcId="{9C138685-F7BF-44B7-A14F-BC783EDE448F}" destId="{112A5D39-5309-4F3B-99D9-CFF191F91D16}" srcOrd="2" destOrd="0" parTransId="{3538C849-57AB-4350-A9A1-518AE36FB0AC}" sibTransId="{0F89208B-88CF-4DAF-8BD4-A2A11837D29D}"/>
    <dgm:cxn modelId="{1A7952AE-377E-4D3F-BD01-4537521CF97C}" srcId="{9C138685-F7BF-44B7-A14F-BC783EDE448F}" destId="{06D435CD-DCBC-448C-AF9F-91AE769E17C0}" srcOrd="1" destOrd="0" parTransId="{1CC7B1BD-2E44-490F-91CD-69F4A6DCE7DF}" sibTransId="{3DE25651-A2D4-42EE-96F9-41FC3A2DD913}"/>
    <dgm:cxn modelId="{7469EABD-3363-4667-9F5D-5FE584DFA8A1}" srcId="{9C138685-F7BF-44B7-A14F-BC783EDE448F}" destId="{AB5E4ADD-6614-4BDD-9956-47987DCFBE4B}" srcOrd="0" destOrd="0" parTransId="{54764503-581C-492B-BFCD-47A004A449F0}" sibTransId="{B05B72F9-54E6-4BE5-B817-4573595C7AD5}"/>
    <dgm:cxn modelId="{348F47BF-88BB-45EE-AF38-727E316C1D08}" type="presOf" srcId="{112A5D39-5309-4F3B-99D9-CFF191F91D16}" destId="{539376B4-BD44-459D-A591-BF5B54AD3EE3}" srcOrd="0" destOrd="0" presId="urn:microsoft.com/office/officeart/2018/2/layout/IconLabelList"/>
    <dgm:cxn modelId="{36BCA10A-594B-496E-A71A-07235FEF0122}" type="presParOf" srcId="{3C784DCC-3361-48F6-A27A-AEFBE61CF4FE}" destId="{9FD04DB7-6F68-4A23-B6AF-F776D37AB66C}" srcOrd="0" destOrd="0" presId="urn:microsoft.com/office/officeart/2018/2/layout/IconLabelList"/>
    <dgm:cxn modelId="{2B776BDF-F297-433F-B78E-FCDDB097C9A7}" type="presParOf" srcId="{9FD04DB7-6F68-4A23-B6AF-F776D37AB66C}" destId="{7622A413-5FA5-48C1-8F74-644B605BEC73}" srcOrd="0" destOrd="0" presId="urn:microsoft.com/office/officeart/2018/2/layout/IconLabelList"/>
    <dgm:cxn modelId="{787620E9-E1AF-4B22-B246-99C711BAAAAC}" type="presParOf" srcId="{9FD04DB7-6F68-4A23-B6AF-F776D37AB66C}" destId="{074FDC0A-741E-4386-A6F8-7B1F1EB0EDB6}" srcOrd="1" destOrd="0" presId="urn:microsoft.com/office/officeart/2018/2/layout/IconLabelList"/>
    <dgm:cxn modelId="{5DFE3F5B-AA3F-4209-BC2F-2F1C9FC57B8B}" type="presParOf" srcId="{9FD04DB7-6F68-4A23-B6AF-F776D37AB66C}" destId="{0EFE5CE8-3CD9-4D64-8F80-2FA897AEE317}" srcOrd="2" destOrd="0" presId="urn:microsoft.com/office/officeart/2018/2/layout/IconLabelList"/>
    <dgm:cxn modelId="{D6C68B23-2AAA-45D7-9997-CE54FB742F2E}" type="presParOf" srcId="{3C784DCC-3361-48F6-A27A-AEFBE61CF4FE}" destId="{75FD9217-FB24-4A09-B7AD-382264AAB0E4}" srcOrd="1" destOrd="0" presId="urn:microsoft.com/office/officeart/2018/2/layout/IconLabelList"/>
    <dgm:cxn modelId="{FEF722C8-D7EA-4C47-ABA4-1BA4B8B04FB1}" type="presParOf" srcId="{3C784DCC-3361-48F6-A27A-AEFBE61CF4FE}" destId="{D960AED1-2E4B-48FE-B74F-2D0FACC95191}" srcOrd="2" destOrd="0" presId="urn:microsoft.com/office/officeart/2018/2/layout/IconLabelList"/>
    <dgm:cxn modelId="{D19BA569-B538-44A3-BF48-9EFE05BD22F6}" type="presParOf" srcId="{D960AED1-2E4B-48FE-B74F-2D0FACC95191}" destId="{5788A8D2-5C73-4186-AF4B-6CF3683D0765}" srcOrd="0" destOrd="0" presId="urn:microsoft.com/office/officeart/2018/2/layout/IconLabelList"/>
    <dgm:cxn modelId="{B7D90729-5BE2-4D70-B451-9522BD8425D0}" type="presParOf" srcId="{D960AED1-2E4B-48FE-B74F-2D0FACC95191}" destId="{4A214E93-9179-4014-B026-1F08756F5DCE}" srcOrd="1" destOrd="0" presId="urn:microsoft.com/office/officeart/2018/2/layout/IconLabelList"/>
    <dgm:cxn modelId="{0217EBF0-3BC9-4487-B7C1-BAE72C391FDE}" type="presParOf" srcId="{D960AED1-2E4B-48FE-B74F-2D0FACC95191}" destId="{55DC8DF1-133F-4CA3-9B0C-86BBCC3C171E}" srcOrd="2" destOrd="0" presId="urn:microsoft.com/office/officeart/2018/2/layout/IconLabelList"/>
    <dgm:cxn modelId="{134AC731-D4FC-4D69-83AE-B7C4DF002E60}" type="presParOf" srcId="{3C784DCC-3361-48F6-A27A-AEFBE61CF4FE}" destId="{E6E838ED-D248-4D1D-AC1D-227DBCC2BA8E}" srcOrd="3" destOrd="0" presId="urn:microsoft.com/office/officeart/2018/2/layout/IconLabelList"/>
    <dgm:cxn modelId="{8997EC9F-0A52-4FBA-997E-EB03C0DEC551}" type="presParOf" srcId="{3C784DCC-3361-48F6-A27A-AEFBE61CF4FE}" destId="{DB9D53C5-51EB-4885-9395-73E2B62B6D09}" srcOrd="4" destOrd="0" presId="urn:microsoft.com/office/officeart/2018/2/layout/IconLabelList"/>
    <dgm:cxn modelId="{B12DE096-5DC2-4D76-B9C1-51CCC98C9D53}" type="presParOf" srcId="{DB9D53C5-51EB-4885-9395-73E2B62B6D09}" destId="{16E38493-532C-4ADE-9197-3286AB8DCDE1}" srcOrd="0" destOrd="0" presId="urn:microsoft.com/office/officeart/2018/2/layout/IconLabelList"/>
    <dgm:cxn modelId="{E51F21C1-B89B-4C2B-B22D-7AAA56595F17}" type="presParOf" srcId="{DB9D53C5-51EB-4885-9395-73E2B62B6D09}" destId="{BF5B1DF6-D6B4-4789-B74B-1AB87B541832}" srcOrd="1" destOrd="0" presId="urn:microsoft.com/office/officeart/2018/2/layout/IconLabelList"/>
    <dgm:cxn modelId="{4BA0AF06-5C0C-4A12-A59C-E151E3D439CF}" type="presParOf" srcId="{DB9D53C5-51EB-4885-9395-73E2B62B6D09}" destId="{539376B4-BD44-459D-A591-BF5B54AD3EE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AF6F57-529B-41A1-94F6-E521AFB4933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F1CCFA2-BFE2-4C77-8330-9CC1AFBEA682}">
      <dgm:prSet/>
      <dgm:spPr/>
      <dgm:t>
        <a:bodyPr/>
        <a:lstStyle/>
        <a:p>
          <a:r>
            <a:rPr lang="en-US" dirty="0"/>
            <a:t>High Sierra Cannabis (Retail) </a:t>
          </a:r>
        </a:p>
      </dgm:t>
    </dgm:pt>
    <dgm:pt modelId="{B8274562-BDBA-4B8E-85C2-39681B576712}" type="parTrans" cxnId="{EF20A60D-B576-4A53-887F-AF2C53236FFF}">
      <dgm:prSet/>
      <dgm:spPr/>
      <dgm:t>
        <a:bodyPr/>
        <a:lstStyle/>
        <a:p>
          <a:endParaRPr lang="en-US"/>
        </a:p>
      </dgm:t>
    </dgm:pt>
    <dgm:pt modelId="{9576B31B-9260-4543-B211-C348D139FEE2}" type="sibTrans" cxnId="{EF20A60D-B576-4A53-887F-AF2C53236FFF}">
      <dgm:prSet/>
      <dgm:spPr/>
      <dgm:t>
        <a:bodyPr/>
        <a:lstStyle/>
        <a:p>
          <a:endParaRPr lang="en-US"/>
        </a:p>
      </dgm:t>
    </dgm:pt>
    <dgm:pt modelId="{AF8DB85F-5343-4D60-9226-45D08F9755D6}">
      <dgm:prSet/>
      <dgm:spPr/>
      <dgm:t>
        <a:bodyPr/>
        <a:lstStyle/>
        <a:p>
          <a:r>
            <a:rPr lang="en-US" b="1" dirty="0"/>
            <a:t>Approved September 20, 2018</a:t>
          </a:r>
          <a:endParaRPr lang="en-US" dirty="0"/>
        </a:p>
      </dgm:t>
    </dgm:pt>
    <dgm:pt modelId="{F93916C5-4377-4ED2-A817-EFA0C6993154}" type="parTrans" cxnId="{1303C7BC-EABF-456D-8DF3-3E6857CB942D}">
      <dgm:prSet/>
      <dgm:spPr/>
      <dgm:t>
        <a:bodyPr/>
        <a:lstStyle/>
        <a:p>
          <a:endParaRPr lang="en-US"/>
        </a:p>
      </dgm:t>
    </dgm:pt>
    <dgm:pt modelId="{4537DA6B-AE88-4656-B820-691AAB3BFA59}" type="sibTrans" cxnId="{1303C7BC-EABF-456D-8DF3-3E6857CB942D}">
      <dgm:prSet/>
      <dgm:spPr/>
      <dgm:t>
        <a:bodyPr/>
        <a:lstStyle/>
        <a:p>
          <a:endParaRPr lang="en-US"/>
        </a:p>
      </dgm:t>
    </dgm:pt>
    <dgm:pt modelId="{23D8B290-A1C7-41BD-88D1-80F64FAED3F6}">
      <dgm:prSet/>
      <dgm:spPr/>
      <dgm:t>
        <a:bodyPr/>
        <a:lstStyle/>
        <a:p>
          <a:r>
            <a:rPr lang="en-US" dirty="0"/>
            <a:t>Located at 2555 Hwy 158 in June Lake</a:t>
          </a:r>
        </a:p>
      </dgm:t>
    </dgm:pt>
    <dgm:pt modelId="{B7CA20F1-E8D4-4C68-A637-CDD4766B9239}" type="parTrans" cxnId="{80EB5225-3511-4E5B-B3A4-35973EEF3094}">
      <dgm:prSet/>
      <dgm:spPr/>
      <dgm:t>
        <a:bodyPr/>
        <a:lstStyle/>
        <a:p>
          <a:endParaRPr lang="en-US"/>
        </a:p>
      </dgm:t>
    </dgm:pt>
    <dgm:pt modelId="{132EFAA4-AF0F-4477-A89C-9BF8D97BD551}" type="sibTrans" cxnId="{80EB5225-3511-4E5B-B3A4-35973EEF3094}">
      <dgm:prSet/>
      <dgm:spPr/>
      <dgm:t>
        <a:bodyPr/>
        <a:lstStyle/>
        <a:p>
          <a:endParaRPr lang="en-US"/>
        </a:p>
      </dgm:t>
    </dgm:pt>
    <dgm:pt modelId="{E603CF41-B52C-4FFF-AA63-8497125A3CA8}">
      <dgm:prSet/>
      <dgm:spPr/>
      <dgm:t>
        <a:bodyPr/>
        <a:lstStyle/>
        <a:p>
          <a:r>
            <a:rPr lang="en-US" dirty="0"/>
            <a:t>Converted a portion of existing 1,400 SF of commercial building into cannabis retail store</a:t>
          </a:r>
        </a:p>
      </dgm:t>
    </dgm:pt>
    <dgm:pt modelId="{F20D0622-72DA-408A-8887-B1395722E723}" type="parTrans" cxnId="{16E04741-D757-41B2-9529-A98F6068F256}">
      <dgm:prSet/>
      <dgm:spPr/>
      <dgm:t>
        <a:bodyPr/>
        <a:lstStyle/>
        <a:p>
          <a:endParaRPr lang="en-US"/>
        </a:p>
      </dgm:t>
    </dgm:pt>
    <dgm:pt modelId="{C805C7D4-A59D-4233-9D24-8F8F787EC5FF}" type="sibTrans" cxnId="{16E04741-D757-41B2-9529-A98F6068F256}">
      <dgm:prSet/>
      <dgm:spPr/>
      <dgm:t>
        <a:bodyPr/>
        <a:lstStyle/>
        <a:p>
          <a:endParaRPr lang="en-US"/>
        </a:p>
      </dgm:t>
    </dgm:pt>
    <dgm:pt modelId="{719B014A-4A90-4B57-BCC3-98C80545F8A0}">
      <dgm:prSet/>
      <dgm:spPr/>
      <dgm:t>
        <a:bodyPr/>
        <a:lstStyle/>
        <a:p>
          <a:r>
            <a:rPr lang="en-US" dirty="0"/>
            <a:t>Tilth Farms (Cultivation)</a:t>
          </a:r>
        </a:p>
      </dgm:t>
    </dgm:pt>
    <dgm:pt modelId="{F8CC0BC5-89DB-4D6C-AEF3-E98B42974889}" type="parTrans" cxnId="{360802AE-3C46-4A4D-88E9-1EF8075EDEFE}">
      <dgm:prSet/>
      <dgm:spPr/>
      <dgm:t>
        <a:bodyPr/>
        <a:lstStyle/>
        <a:p>
          <a:endParaRPr lang="en-US"/>
        </a:p>
      </dgm:t>
    </dgm:pt>
    <dgm:pt modelId="{CD06614A-A456-4E6B-9473-7922D0BBF70B}" type="sibTrans" cxnId="{360802AE-3C46-4A4D-88E9-1EF8075EDEFE}">
      <dgm:prSet/>
      <dgm:spPr/>
      <dgm:t>
        <a:bodyPr/>
        <a:lstStyle/>
        <a:p>
          <a:endParaRPr lang="en-US"/>
        </a:p>
      </dgm:t>
    </dgm:pt>
    <dgm:pt modelId="{7B168F6D-5F5B-45A0-994B-959EC217D4EE}">
      <dgm:prSet/>
      <dgm:spPr/>
      <dgm:t>
        <a:bodyPr/>
        <a:lstStyle/>
        <a:p>
          <a:r>
            <a:rPr lang="en-US" b="1"/>
            <a:t>Approved December 20, 2018</a:t>
          </a:r>
          <a:endParaRPr lang="en-US"/>
        </a:p>
      </dgm:t>
    </dgm:pt>
    <dgm:pt modelId="{325D130D-9C91-4410-A1AF-6D54590BEB64}" type="parTrans" cxnId="{A667A0A3-6491-42FB-9B32-196152B86319}">
      <dgm:prSet/>
      <dgm:spPr/>
      <dgm:t>
        <a:bodyPr/>
        <a:lstStyle/>
        <a:p>
          <a:endParaRPr lang="en-US"/>
        </a:p>
      </dgm:t>
    </dgm:pt>
    <dgm:pt modelId="{FD3835E6-36F4-44E0-B7CF-50C5A761D414}" type="sibTrans" cxnId="{A667A0A3-6491-42FB-9B32-196152B86319}">
      <dgm:prSet/>
      <dgm:spPr/>
      <dgm:t>
        <a:bodyPr/>
        <a:lstStyle/>
        <a:p>
          <a:endParaRPr lang="en-US"/>
        </a:p>
      </dgm:t>
    </dgm:pt>
    <dgm:pt modelId="{E043C370-C032-43F3-94C6-348C8A58FC16}">
      <dgm:prSet/>
      <dgm:spPr/>
      <dgm:t>
        <a:bodyPr/>
        <a:lstStyle/>
        <a:p>
          <a:r>
            <a:rPr lang="en-US" dirty="0"/>
            <a:t>Located at 108432 Hwy 395 in Walker</a:t>
          </a:r>
        </a:p>
      </dgm:t>
    </dgm:pt>
    <dgm:pt modelId="{95CA515C-237A-49E6-AA69-51AAB9199BD0}" type="parTrans" cxnId="{4EE5FC34-23FF-4A0A-AB91-6337995AF4FF}">
      <dgm:prSet/>
      <dgm:spPr/>
      <dgm:t>
        <a:bodyPr/>
        <a:lstStyle/>
        <a:p>
          <a:endParaRPr lang="en-US"/>
        </a:p>
      </dgm:t>
    </dgm:pt>
    <dgm:pt modelId="{968800CA-E4D6-4C1A-98D0-95294DFF15AB}" type="sibTrans" cxnId="{4EE5FC34-23FF-4A0A-AB91-6337995AF4FF}">
      <dgm:prSet/>
      <dgm:spPr/>
      <dgm:t>
        <a:bodyPr/>
        <a:lstStyle/>
        <a:p>
          <a:endParaRPr lang="en-US"/>
        </a:p>
      </dgm:t>
    </dgm:pt>
    <dgm:pt modelId="{315319CA-F1D5-4AB1-9439-FB3BA04398C1}">
      <dgm:prSet/>
      <dgm:spPr/>
      <dgm:t>
        <a:bodyPr/>
        <a:lstStyle/>
        <a:p>
          <a:r>
            <a:rPr lang="en-US" dirty="0"/>
            <a:t>Cultivation to occur on a 6-acre area within a 166-acre property and not to exceed 2-acres of total canopy area</a:t>
          </a:r>
        </a:p>
      </dgm:t>
    </dgm:pt>
    <dgm:pt modelId="{451E2EB0-375E-49B8-8315-8DEA56D259E7}" type="parTrans" cxnId="{00104BDE-18AC-43DC-9233-A14158E3D692}">
      <dgm:prSet/>
      <dgm:spPr/>
      <dgm:t>
        <a:bodyPr/>
        <a:lstStyle/>
        <a:p>
          <a:endParaRPr lang="en-US"/>
        </a:p>
      </dgm:t>
    </dgm:pt>
    <dgm:pt modelId="{D2C5FB9A-879C-41CB-81AE-589A8D567A10}" type="sibTrans" cxnId="{00104BDE-18AC-43DC-9233-A14158E3D692}">
      <dgm:prSet/>
      <dgm:spPr/>
      <dgm:t>
        <a:bodyPr/>
        <a:lstStyle/>
        <a:p>
          <a:endParaRPr lang="en-US"/>
        </a:p>
      </dgm:t>
    </dgm:pt>
    <dgm:pt modelId="{A3A30D7B-A7ED-45E0-9623-D9AB4B52A5D7}">
      <dgm:prSet/>
      <dgm:spPr/>
      <dgm:t>
        <a:bodyPr/>
        <a:lstStyle/>
        <a:p>
          <a:r>
            <a:rPr lang="en-US" dirty="0"/>
            <a:t>Canopy area will be divided between a medium outdoor grow and two smaller mixed-light cultivation areas</a:t>
          </a:r>
        </a:p>
      </dgm:t>
    </dgm:pt>
    <dgm:pt modelId="{4100B0DC-F600-4E9D-B7EB-8647D601A204}" type="parTrans" cxnId="{DC3EEA85-B640-4503-91D7-B5CD019F76AF}">
      <dgm:prSet/>
      <dgm:spPr/>
      <dgm:t>
        <a:bodyPr/>
        <a:lstStyle/>
        <a:p>
          <a:endParaRPr lang="en-US"/>
        </a:p>
      </dgm:t>
    </dgm:pt>
    <dgm:pt modelId="{BCE525A5-2216-410E-A220-2A03E20DA5B4}" type="sibTrans" cxnId="{DC3EEA85-B640-4503-91D7-B5CD019F76AF}">
      <dgm:prSet/>
      <dgm:spPr/>
      <dgm:t>
        <a:bodyPr/>
        <a:lstStyle/>
        <a:p>
          <a:endParaRPr lang="en-US"/>
        </a:p>
      </dgm:t>
    </dgm:pt>
    <dgm:pt modelId="{FA3D67EF-B470-425C-BA40-0B8FE2F742B3}">
      <dgm:prSet/>
      <dgm:spPr/>
      <dgm:t>
        <a:bodyPr/>
        <a:lstStyle/>
        <a:p>
          <a:r>
            <a:rPr lang="en-US" dirty="0"/>
            <a:t>Medium outdoor cultivation will cover up to 43,650 SF of canopy area</a:t>
          </a:r>
        </a:p>
      </dgm:t>
    </dgm:pt>
    <dgm:pt modelId="{8D47B215-497A-4401-AED7-D875F8F980B9}" type="parTrans" cxnId="{5972E346-B9B6-4493-A3F4-322BE3A32D67}">
      <dgm:prSet/>
      <dgm:spPr/>
      <dgm:t>
        <a:bodyPr/>
        <a:lstStyle/>
        <a:p>
          <a:endParaRPr lang="en-US"/>
        </a:p>
      </dgm:t>
    </dgm:pt>
    <dgm:pt modelId="{13C5F3D7-06FE-4FED-9EA6-35CF962F473E}" type="sibTrans" cxnId="{5972E346-B9B6-4493-A3F4-322BE3A32D67}">
      <dgm:prSet/>
      <dgm:spPr/>
      <dgm:t>
        <a:bodyPr/>
        <a:lstStyle/>
        <a:p>
          <a:endParaRPr lang="en-US"/>
        </a:p>
      </dgm:t>
    </dgm:pt>
    <dgm:pt modelId="{DD181F4C-A271-4024-9486-4C5B1205A1FE}">
      <dgm:prSet/>
      <dgm:spPr/>
      <dgm:t>
        <a:bodyPr/>
        <a:lstStyle/>
        <a:p>
          <a:r>
            <a:rPr lang="en-US" dirty="0"/>
            <a:t>Plants to be grown in hoop structure</a:t>
          </a:r>
        </a:p>
      </dgm:t>
    </dgm:pt>
    <dgm:pt modelId="{CBB1B8A1-F223-4C4C-8B09-4C9CA54B42C9}" type="parTrans" cxnId="{B6D218F3-77E0-4EC2-ABE9-C5EC5162EEBB}">
      <dgm:prSet/>
      <dgm:spPr/>
      <dgm:t>
        <a:bodyPr/>
        <a:lstStyle/>
        <a:p>
          <a:endParaRPr lang="en-US"/>
        </a:p>
      </dgm:t>
    </dgm:pt>
    <dgm:pt modelId="{DB516E70-C14B-4402-9B5A-B9DF53ADAA74}" type="sibTrans" cxnId="{B6D218F3-77E0-4EC2-ABE9-C5EC5162EEBB}">
      <dgm:prSet/>
      <dgm:spPr/>
      <dgm:t>
        <a:bodyPr/>
        <a:lstStyle/>
        <a:p>
          <a:endParaRPr lang="en-US"/>
        </a:p>
      </dgm:t>
    </dgm:pt>
    <dgm:pt modelId="{0F014555-AE5A-464F-AF8E-A3BD70058B46}">
      <dgm:prSet/>
      <dgm:spPr/>
      <dgm:t>
        <a:bodyPr/>
        <a:lstStyle/>
        <a:p>
          <a:r>
            <a:rPr lang="en-US" dirty="0"/>
            <a:t>Tioga Green (Retail)</a:t>
          </a:r>
        </a:p>
      </dgm:t>
    </dgm:pt>
    <dgm:pt modelId="{3B03E763-38D0-4184-8B0C-0B37F76E0940}" type="parTrans" cxnId="{83013658-4881-4E96-A4C6-E08155EADE85}">
      <dgm:prSet/>
      <dgm:spPr/>
      <dgm:t>
        <a:bodyPr/>
        <a:lstStyle/>
        <a:p>
          <a:endParaRPr lang="en-US"/>
        </a:p>
      </dgm:t>
    </dgm:pt>
    <dgm:pt modelId="{BFFD2D4D-7EFD-4B94-BD07-0576816D740B}" type="sibTrans" cxnId="{83013658-4881-4E96-A4C6-E08155EADE85}">
      <dgm:prSet/>
      <dgm:spPr/>
      <dgm:t>
        <a:bodyPr/>
        <a:lstStyle/>
        <a:p>
          <a:endParaRPr lang="en-US"/>
        </a:p>
      </dgm:t>
    </dgm:pt>
    <dgm:pt modelId="{734D952F-7432-418F-8559-A2D25662A173}">
      <dgm:prSet/>
      <dgm:spPr/>
      <dgm:t>
        <a:bodyPr/>
        <a:lstStyle/>
        <a:p>
          <a:r>
            <a:rPr lang="en-US" b="1" dirty="0"/>
            <a:t>Approved May 16, 2019</a:t>
          </a:r>
          <a:endParaRPr lang="en-US" dirty="0"/>
        </a:p>
      </dgm:t>
    </dgm:pt>
    <dgm:pt modelId="{E80619B3-C6D0-4FB5-A59F-7F4B7CF5E547}" type="parTrans" cxnId="{ED6BDABC-0497-4612-B9E0-38D815550084}">
      <dgm:prSet/>
      <dgm:spPr/>
      <dgm:t>
        <a:bodyPr/>
        <a:lstStyle/>
        <a:p>
          <a:endParaRPr lang="en-US"/>
        </a:p>
      </dgm:t>
    </dgm:pt>
    <dgm:pt modelId="{74AD14FD-57E0-41AB-BCBD-CF965CA7161F}" type="sibTrans" cxnId="{ED6BDABC-0497-4612-B9E0-38D815550084}">
      <dgm:prSet/>
      <dgm:spPr/>
      <dgm:t>
        <a:bodyPr/>
        <a:lstStyle/>
        <a:p>
          <a:endParaRPr lang="en-US"/>
        </a:p>
      </dgm:t>
    </dgm:pt>
    <dgm:pt modelId="{01EB90C6-2A25-4947-9BD2-052335358BCF}">
      <dgm:prSet/>
      <dgm:spPr/>
      <dgm:t>
        <a:bodyPr/>
        <a:lstStyle/>
        <a:p>
          <a:r>
            <a:rPr lang="en-US" dirty="0"/>
            <a:t>Located at 51005 Highway 395 in Lee Vining</a:t>
          </a:r>
        </a:p>
      </dgm:t>
    </dgm:pt>
    <dgm:pt modelId="{75D96A9A-ECFE-4A75-BAE6-6FD94D284E5A}" type="parTrans" cxnId="{D679A349-4236-4880-980F-4A3A213290F2}">
      <dgm:prSet/>
      <dgm:spPr/>
      <dgm:t>
        <a:bodyPr/>
        <a:lstStyle/>
        <a:p>
          <a:endParaRPr lang="en-US"/>
        </a:p>
      </dgm:t>
    </dgm:pt>
    <dgm:pt modelId="{3F5AB751-55F3-4501-A61B-EB9DD49C76B5}" type="sibTrans" cxnId="{D679A349-4236-4880-980F-4A3A213290F2}">
      <dgm:prSet/>
      <dgm:spPr/>
      <dgm:t>
        <a:bodyPr/>
        <a:lstStyle/>
        <a:p>
          <a:endParaRPr lang="en-US"/>
        </a:p>
      </dgm:t>
    </dgm:pt>
    <dgm:pt modelId="{6D9378F7-EAED-4062-A800-58A0D33CDBC2}">
      <dgm:prSet/>
      <dgm:spPr/>
      <dgm:t>
        <a:bodyPr/>
        <a:lstStyle/>
        <a:p>
          <a:r>
            <a:rPr lang="en-US" dirty="0"/>
            <a:t>Use of existing 690 SF building</a:t>
          </a:r>
        </a:p>
      </dgm:t>
    </dgm:pt>
    <dgm:pt modelId="{2B3E71C3-DEE7-46E6-8283-6E92285B8CFF}" type="parTrans" cxnId="{0C0A469F-0E61-4FF0-B4A6-DA8C63C036EE}">
      <dgm:prSet/>
      <dgm:spPr/>
      <dgm:t>
        <a:bodyPr/>
        <a:lstStyle/>
        <a:p>
          <a:endParaRPr lang="en-US"/>
        </a:p>
      </dgm:t>
    </dgm:pt>
    <dgm:pt modelId="{0A66E333-25EA-47D9-812F-DE9C6FA7B493}" type="sibTrans" cxnId="{0C0A469F-0E61-4FF0-B4A6-DA8C63C036EE}">
      <dgm:prSet/>
      <dgm:spPr/>
      <dgm:t>
        <a:bodyPr/>
        <a:lstStyle/>
        <a:p>
          <a:endParaRPr lang="en-US"/>
        </a:p>
      </dgm:t>
    </dgm:pt>
    <dgm:pt modelId="{D6480FE2-5F02-4081-839F-303A2E71E4DA}" type="pres">
      <dgm:prSet presAssocID="{8DAF6F57-529B-41A1-94F6-E521AFB49334}" presName="linear" presStyleCnt="0">
        <dgm:presLayoutVars>
          <dgm:dir/>
          <dgm:animLvl val="lvl"/>
          <dgm:resizeHandles val="exact"/>
        </dgm:presLayoutVars>
      </dgm:prSet>
      <dgm:spPr/>
    </dgm:pt>
    <dgm:pt modelId="{129050CD-9286-46EB-B580-55762F0DB785}" type="pres">
      <dgm:prSet presAssocID="{EF1CCFA2-BFE2-4C77-8330-9CC1AFBEA682}" presName="parentLin" presStyleCnt="0"/>
      <dgm:spPr/>
    </dgm:pt>
    <dgm:pt modelId="{6A60A81A-B4DC-41C8-9DBA-10EC5FEC6BF1}" type="pres">
      <dgm:prSet presAssocID="{EF1CCFA2-BFE2-4C77-8330-9CC1AFBEA682}" presName="parentLeftMargin" presStyleLbl="node1" presStyleIdx="0" presStyleCnt="3"/>
      <dgm:spPr/>
    </dgm:pt>
    <dgm:pt modelId="{DF96F62A-27A4-4401-BC8E-14A1300F4362}" type="pres">
      <dgm:prSet presAssocID="{EF1CCFA2-BFE2-4C77-8330-9CC1AFBEA682}" presName="parentText" presStyleLbl="node1" presStyleIdx="0" presStyleCnt="3">
        <dgm:presLayoutVars>
          <dgm:chMax val="0"/>
          <dgm:bulletEnabled val="1"/>
        </dgm:presLayoutVars>
      </dgm:prSet>
      <dgm:spPr/>
    </dgm:pt>
    <dgm:pt modelId="{64227F10-9F93-4526-88ED-F7B0F857511A}" type="pres">
      <dgm:prSet presAssocID="{EF1CCFA2-BFE2-4C77-8330-9CC1AFBEA682}" presName="negativeSpace" presStyleCnt="0"/>
      <dgm:spPr/>
    </dgm:pt>
    <dgm:pt modelId="{A3503BF3-F39C-41A8-B007-2F387BD2E731}" type="pres">
      <dgm:prSet presAssocID="{EF1CCFA2-BFE2-4C77-8330-9CC1AFBEA682}" presName="childText" presStyleLbl="conFgAcc1" presStyleIdx="0" presStyleCnt="3">
        <dgm:presLayoutVars>
          <dgm:bulletEnabled val="1"/>
        </dgm:presLayoutVars>
      </dgm:prSet>
      <dgm:spPr/>
    </dgm:pt>
    <dgm:pt modelId="{E897F92E-EBB0-4CBF-A172-A760CBA555A0}" type="pres">
      <dgm:prSet presAssocID="{9576B31B-9260-4543-B211-C348D139FEE2}" presName="spaceBetweenRectangles" presStyleCnt="0"/>
      <dgm:spPr/>
    </dgm:pt>
    <dgm:pt modelId="{AA2623CB-477E-428F-BD3E-F93AF3A316A6}" type="pres">
      <dgm:prSet presAssocID="{719B014A-4A90-4B57-BCC3-98C80545F8A0}" presName="parentLin" presStyleCnt="0"/>
      <dgm:spPr/>
    </dgm:pt>
    <dgm:pt modelId="{69BAA131-0035-4E37-A418-CA68B5B18840}" type="pres">
      <dgm:prSet presAssocID="{719B014A-4A90-4B57-BCC3-98C80545F8A0}" presName="parentLeftMargin" presStyleLbl="node1" presStyleIdx="0" presStyleCnt="3"/>
      <dgm:spPr/>
    </dgm:pt>
    <dgm:pt modelId="{7D2FD5AC-383D-40D2-9BF3-95A1CF7D400F}" type="pres">
      <dgm:prSet presAssocID="{719B014A-4A90-4B57-BCC3-98C80545F8A0}" presName="parentText" presStyleLbl="node1" presStyleIdx="1" presStyleCnt="3">
        <dgm:presLayoutVars>
          <dgm:chMax val="0"/>
          <dgm:bulletEnabled val="1"/>
        </dgm:presLayoutVars>
      </dgm:prSet>
      <dgm:spPr/>
    </dgm:pt>
    <dgm:pt modelId="{9B683084-B765-4E76-8F52-6A17E0A71575}" type="pres">
      <dgm:prSet presAssocID="{719B014A-4A90-4B57-BCC3-98C80545F8A0}" presName="negativeSpace" presStyleCnt="0"/>
      <dgm:spPr/>
    </dgm:pt>
    <dgm:pt modelId="{09191A09-CA08-4D72-9F2B-6E4758A1B97C}" type="pres">
      <dgm:prSet presAssocID="{719B014A-4A90-4B57-BCC3-98C80545F8A0}" presName="childText" presStyleLbl="conFgAcc1" presStyleIdx="1" presStyleCnt="3">
        <dgm:presLayoutVars>
          <dgm:bulletEnabled val="1"/>
        </dgm:presLayoutVars>
      </dgm:prSet>
      <dgm:spPr/>
    </dgm:pt>
    <dgm:pt modelId="{78FB6574-6374-4A78-9CF0-6B69E790B618}" type="pres">
      <dgm:prSet presAssocID="{CD06614A-A456-4E6B-9473-7922D0BBF70B}" presName="spaceBetweenRectangles" presStyleCnt="0"/>
      <dgm:spPr/>
    </dgm:pt>
    <dgm:pt modelId="{17F289BD-1FE5-44B5-9521-45A0B0947625}" type="pres">
      <dgm:prSet presAssocID="{0F014555-AE5A-464F-AF8E-A3BD70058B46}" presName="parentLin" presStyleCnt="0"/>
      <dgm:spPr/>
    </dgm:pt>
    <dgm:pt modelId="{16B448CB-6B00-4FAA-ABC4-D2B41FC79137}" type="pres">
      <dgm:prSet presAssocID="{0F014555-AE5A-464F-AF8E-A3BD70058B46}" presName="parentLeftMargin" presStyleLbl="node1" presStyleIdx="1" presStyleCnt="3"/>
      <dgm:spPr/>
    </dgm:pt>
    <dgm:pt modelId="{761CC8C2-4027-40C4-88F3-FE6BBCE7A99D}" type="pres">
      <dgm:prSet presAssocID="{0F014555-AE5A-464F-AF8E-A3BD70058B46}" presName="parentText" presStyleLbl="node1" presStyleIdx="2" presStyleCnt="3">
        <dgm:presLayoutVars>
          <dgm:chMax val="0"/>
          <dgm:bulletEnabled val="1"/>
        </dgm:presLayoutVars>
      </dgm:prSet>
      <dgm:spPr/>
    </dgm:pt>
    <dgm:pt modelId="{099DDA84-384D-4593-A38C-5F37DEA0B7B3}" type="pres">
      <dgm:prSet presAssocID="{0F014555-AE5A-464F-AF8E-A3BD70058B46}" presName="negativeSpace" presStyleCnt="0"/>
      <dgm:spPr/>
    </dgm:pt>
    <dgm:pt modelId="{C5F35940-FE1D-4814-A740-95C68766C61F}" type="pres">
      <dgm:prSet presAssocID="{0F014555-AE5A-464F-AF8E-A3BD70058B46}" presName="childText" presStyleLbl="conFgAcc1" presStyleIdx="2" presStyleCnt="3">
        <dgm:presLayoutVars>
          <dgm:bulletEnabled val="1"/>
        </dgm:presLayoutVars>
      </dgm:prSet>
      <dgm:spPr/>
    </dgm:pt>
  </dgm:ptLst>
  <dgm:cxnLst>
    <dgm:cxn modelId="{970C620D-1D1B-4BB2-8CE7-E76A14C8650C}" type="presOf" srcId="{23D8B290-A1C7-41BD-88D1-80F64FAED3F6}" destId="{A3503BF3-F39C-41A8-B007-2F387BD2E731}" srcOrd="0" destOrd="1" presId="urn:microsoft.com/office/officeart/2005/8/layout/list1"/>
    <dgm:cxn modelId="{EF20A60D-B576-4A53-887F-AF2C53236FFF}" srcId="{8DAF6F57-529B-41A1-94F6-E521AFB49334}" destId="{EF1CCFA2-BFE2-4C77-8330-9CC1AFBEA682}" srcOrd="0" destOrd="0" parTransId="{B8274562-BDBA-4B8E-85C2-39681B576712}" sibTransId="{9576B31B-9260-4543-B211-C348D139FEE2}"/>
    <dgm:cxn modelId="{174A0218-FE0F-4E2B-9288-A3AB6676C9B7}" type="presOf" srcId="{734D952F-7432-418F-8559-A2D25662A173}" destId="{C5F35940-FE1D-4814-A740-95C68766C61F}" srcOrd="0" destOrd="0" presId="urn:microsoft.com/office/officeart/2005/8/layout/list1"/>
    <dgm:cxn modelId="{80EB5225-3511-4E5B-B3A4-35973EEF3094}" srcId="{EF1CCFA2-BFE2-4C77-8330-9CC1AFBEA682}" destId="{23D8B290-A1C7-41BD-88D1-80F64FAED3F6}" srcOrd="1" destOrd="0" parTransId="{B7CA20F1-E8D4-4C68-A637-CDD4766B9239}" sibTransId="{132EFAA4-AF0F-4477-A89C-9BF8D97BD551}"/>
    <dgm:cxn modelId="{4EE5FC34-23FF-4A0A-AB91-6337995AF4FF}" srcId="{719B014A-4A90-4B57-BCC3-98C80545F8A0}" destId="{E043C370-C032-43F3-94C6-348C8A58FC16}" srcOrd="1" destOrd="0" parTransId="{95CA515C-237A-49E6-AA69-51AAB9199BD0}" sibTransId="{968800CA-E4D6-4C1A-98D0-95294DFF15AB}"/>
    <dgm:cxn modelId="{D67D323F-B378-4127-A575-610C107B35AB}" type="presOf" srcId="{0F014555-AE5A-464F-AF8E-A3BD70058B46}" destId="{761CC8C2-4027-40C4-88F3-FE6BBCE7A99D}" srcOrd="1" destOrd="0" presId="urn:microsoft.com/office/officeart/2005/8/layout/list1"/>
    <dgm:cxn modelId="{16E04741-D757-41B2-9529-A98F6068F256}" srcId="{EF1CCFA2-BFE2-4C77-8330-9CC1AFBEA682}" destId="{E603CF41-B52C-4FFF-AA63-8497125A3CA8}" srcOrd="2" destOrd="0" parTransId="{F20D0622-72DA-408A-8887-B1395722E723}" sibTransId="{C805C7D4-A59D-4233-9D24-8F8F787EC5FF}"/>
    <dgm:cxn modelId="{5972E346-B9B6-4493-A3F4-322BE3A32D67}" srcId="{719B014A-4A90-4B57-BCC3-98C80545F8A0}" destId="{FA3D67EF-B470-425C-BA40-0B8FE2F742B3}" srcOrd="4" destOrd="0" parTransId="{8D47B215-497A-4401-AED7-D875F8F980B9}" sibTransId="{13C5F3D7-06FE-4FED-9EA6-35CF962F473E}"/>
    <dgm:cxn modelId="{D679A349-4236-4880-980F-4A3A213290F2}" srcId="{0F014555-AE5A-464F-AF8E-A3BD70058B46}" destId="{01EB90C6-2A25-4947-9BD2-052335358BCF}" srcOrd="1" destOrd="0" parTransId="{75D96A9A-ECFE-4A75-BAE6-6FD94D284E5A}" sibTransId="{3F5AB751-55F3-4501-A61B-EB9DD49C76B5}"/>
    <dgm:cxn modelId="{41960973-9E73-456B-A63B-7DC442FDCB76}" type="presOf" srcId="{8DAF6F57-529B-41A1-94F6-E521AFB49334}" destId="{D6480FE2-5F02-4081-839F-303A2E71E4DA}" srcOrd="0" destOrd="0" presId="urn:microsoft.com/office/officeart/2005/8/layout/list1"/>
    <dgm:cxn modelId="{60D16A73-B00B-4B0F-981C-8AF700ABAEB0}" type="presOf" srcId="{EF1CCFA2-BFE2-4C77-8330-9CC1AFBEA682}" destId="{6A60A81A-B4DC-41C8-9DBA-10EC5FEC6BF1}" srcOrd="0" destOrd="0" presId="urn:microsoft.com/office/officeart/2005/8/layout/list1"/>
    <dgm:cxn modelId="{83013658-4881-4E96-A4C6-E08155EADE85}" srcId="{8DAF6F57-529B-41A1-94F6-E521AFB49334}" destId="{0F014555-AE5A-464F-AF8E-A3BD70058B46}" srcOrd="2" destOrd="0" parTransId="{3B03E763-38D0-4184-8B0C-0B37F76E0940}" sibTransId="{BFFD2D4D-7EFD-4B94-BD07-0576816D740B}"/>
    <dgm:cxn modelId="{0464517F-88D8-4DD9-BB9F-5735CA52CEE4}" type="presOf" srcId="{EF1CCFA2-BFE2-4C77-8330-9CC1AFBEA682}" destId="{DF96F62A-27A4-4401-BC8E-14A1300F4362}" srcOrd="1" destOrd="0" presId="urn:microsoft.com/office/officeart/2005/8/layout/list1"/>
    <dgm:cxn modelId="{10CD7783-FAA0-4E5E-85E2-E21C6A860C63}" type="presOf" srcId="{7B168F6D-5F5B-45A0-994B-959EC217D4EE}" destId="{09191A09-CA08-4D72-9F2B-6E4758A1B97C}" srcOrd="0" destOrd="0" presId="urn:microsoft.com/office/officeart/2005/8/layout/list1"/>
    <dgm:cxn modelId="{DC3EEA85-B640-4503-91D7-B5CD019F76AF}" srcId="{719B014A-4A90-4B57-BCC3-98C80545F8A0}" destId="{A3A30D7B-A7ED-45E0-9623-D9AB4B52A5D7}" srcOrd="3" destOrd="0" parTransId="{4100B0DC-F600-4E9D-B7EB-8647D601A204}" sibTransId="{BCE525A5-2216-410E-A220-2A03E20DA5B4}"/>
    <dgm:cxn modelId="{7FE5E988-3640-4698-AC35-1455D6ADC43D}" type="presOf" srcId="{E043C370-C032-43F3-94C6-348C8A58FC16}" destId="{09191A09-CA08-4D72-9F2B-6E4758A1B97C}" srcOrd="0" destOrd="1" presId="urn:microsoft.com/office/officeart/2005/8/layout/list1"/>
    <dgm:cxn modelId="{7146E48B-6FF6-4402-BB9A-AFC1BD4A8512}" type="presOf" srcId="{FA3D67EF-B470-425C-BA40-0B8FE2F742B3}" destId="{09191A09-CA08-4D72-9F2B-6E4758A1B97C}" srcOrd="0" destOrd="4" presId="urn:microsoft.com/office/officeart/2005/8/layout/list1"/>
    <dgm:cxn modelId="{0C0A469F-0E61-4FF0-B4A6-DA8C63C036EE}" srcId="{0F014555-AE5A-464F-AF8E-A3BD70058B46}" destId="{6D9378F7-EAED-4062-A800-58A0D33CDBC2}" srcOrd="2" destOrd="0" parTransId="{2B3E71C3-DEE7-46E6-8283-6E92285B8CFF}" sibTransId="{0A66E333-25EA-47D9-812F-DE9C6FA7B493}"/>
    <dgm:cxn modelId="{A667A0A3-6491-42FB-9B32-196152B86319}" srcId="{719B014A-4A90-4B57-BCC3-98C80545F8A0}" destId="{7B168F6D-5F5B-45A0-994B-959EC217D4EE}" srcOrd="0" destOrd="0" parTransId="{325D130D-9C91-4410-A1AF-6D54590BEB64}" sibTransId="{FD3835E6-36F4-44E0-B7CF-50C5A761D414}"/>
    <dgm:cxn modelId="{360802AE-3C46-4A4D-88E9-1EF8075EDEFE}" srcId="{8DAF6F57-529B-41A1-94F6-E521AFB49334}" destId="{719B014A-4A90-4B57-BCC3-98C80545F8A0}" srcOrd="1" destOrd="0" parTransId="{F8CC0BC5-89DB-4D6C-AEF3-E98B42974889}" sibTransId="{CD06614A-A456-4E6B-9473-7922D0BBF70B}"/>
    <dgm:cxn modelId="{FCE984AF-62F3-4632-BBFF-B83E1ECB6372}" type="presOf" srcId="{01EB90C6-2A25-4947-9BD2-052335358BCF}" destId="{C5F35940-FE1D-4814-A740-95C68766C61F}" srcOrd="0" destOrd="1" presId="urn:microsoft.com/office/officeart/2005/8/layout/list1"/>
    <dgm:cxn modelId="{EFAEF1BB-801F-4CE2-B39E-16A4A7EB9063}" type="presOf" srcId="{DD181F4C-A271-4024-9486-4C5B1205A1FE}" destId="{09191A09-CA08-4D72-9F2B-6E4758A1B97C}" srcOrd="0" destOrd="5" presId="urn:microsoft.com/office/officeart/2005/8/layout/list1"/>
    <dgm:cxn modelId="{1303C7BC-EABF-456D-8DF3-3E6857CB942D}" srcId="{EF1CCFA2-BFE2-4C77-8330-9CC1AFBEA682}" destId="{AF8DB85F-5343-4D60-9226-45D08F9755D6}" srcOrd="0" destOrd="0" parTransId="{F93916C5-4377-4ED2-A817-EFA0C6993154}" sibTransId="{4537DA6B-AE88-4656-B820-691AAB3BFA59}"/>
    <dgm:cxn modelId="{ED6BDABC-0497-4612-B9E0-38D815550084}" srcId="{0F014555-AE5A-464F-AF8E-A3BD70058B46}" destId="{734D952F-7432-418F-8559-A2D25662A173}" srcOrd="0" destOrd="0" parTransId="{E80619B3-C6D0-4FB5-A59F-7F4B7CF5E547}" sibTransId="{74AD14FD-57E0-41AB-BCBD-CF965CA7161F}"/>
    <dgm:cxn modelId="{575CE4BE-4612-419B-8C54-1A2D5B242B8E}" type="presOf" srcId="{AF8DB85F-5343-4D60-9226-45D08F9755D6}" destId="{A3503BF3-F39C-41A8-B007-2F387BD2E731}" srcOrd="0" destOrd="0" presId="urn:microsoft.com/office/officeart/2005/8/layout/list1"/>
    <dgm:cxn modelId="{C0D666C1-73C6-4BDF-83DE-002946F069DE}" type="presOf" srcId="{A3A30D7B-A7ED-45E0-9623-D9AB4B52A5D7}" destId="{09191A09-CA08-4D72-9F2B-6E4758A1B97C}" srcOrd="0" destOrd="3" presId="urn:microsoft.com/office/officeart/2005/8/layout/list1"/>
    <dgm:cxn modelId="{6ABFE6C3-6D51-45D7-88B2-81051C5E6A62}" type="presOf" srcId="{719B014A-4A90-4B57-BCC3-98C80545F8A0}" destId="{7D2FD5AC-383D-40D2-9BF3-95A1CF7D400F}" srcOrd="1" destOrd="0" presId="urn:microsoft.com/office/officeart/2005/8/layout/list1"/>
    <dgm:cxn modelId="{BBF2ADDA-045E-49FB-B8BC-2461291D78E9}" type="presOf" srcId="{E603CF41-B52C-4FFF-AA63-8497125A3CA8}" destId="{A3503BF3-F39C-41A8-B007-2F387BD2E731}" srcOrd="0" destOrd="2" presId="urn:microsoft.com/office/officeart/2005/8/layout/list1"/>
    <dgm:cxn modelId="{00104BDE-18AC-43DC-9233-A14158E3D692}" srcId="{719B014A-4A90-4B57-BCC3-98C80545F8A0}" destId="{315319CA-F1D5-4AB1-9439-FB3BA04398C1}" srcOrd="2" destOrd="0" parTransId="{451E2EB0-375E-49B8-8315-8DEA56D259E7}" sibTransId="{D2C5FB9A-879C-41CB-81AE-589A8D567A10}"/>
    <dgm:cxn modelId="{24EA40EF-ED64-467C-BDC6-C3F55EB93446}" type="presOf" srcId="{719B014A-4A90-4B57-BCC3-98C80545F8A0}" destId="{69BAA131-0035-4E37-A418-CA68B5B18840}" srcOrd="0" destOrd="0" presId="urn:microsoft.com/office/officeart/2005/8/layout/list1"/>
    <dgm:cxn modelId="{B6D218F3-77E0-4EC2-ABE9-C5EC5162EEBB}" srcId="{719B014A-4A90-4B57-BCC3-98C80545F8A0}" destId="{DD181F4C-A271-4024-9486-4C5B1205A1FE}" srcOrd="5" destOrd="0" parTransId="{CBB1B8A1-F223-4C4C-8B09-4C9CA54B42C9}" sibTransId="{DB516E70-C14B-4402-9B5A-B9DF53ADAA74}"/>
    <dgm:cxn modelId="{043DB7F4-4CCE-4ACA-AE91-26777699CF70}" type="presOf" srcId="{6D9378F7-EAED-4062-A800-58A0D33CDBC2}" destId="{C5F35940-FE1D-4814-A740-95C68766C61F}" srcOrd="0" destOrd="2" presId="urn:microsoft.com/office/officeart/2005/8/layout/list1"/>
    <dgm:cxn modelId="{174092F5-03F8-4FBE-94A7-2E3C6EDAF56E}" type="presOf" srcId="{0F014555-AE5A-464F-AF8E-A3BD70058B46}" destId="{16B448CB-6B00-4FAA-ABC4-D2B41FC79137}" srcOrd="0" destOrd="0" presId="urn:microsoft.com/office/officeart/2005/8/layout/list1"/>
    <dgm:cxn modelId="{2BF1FEF8-F08A-4860-9698-7FB63E04582E}" type="presOf" srcId="{315319CA-F1D5-4AB1-9439-FB3BA04398C1}" destId="{09191A09-CA08-4D72-9F2B-6E4758A1B97C}" srcOrd="0" destOrd="2" presId="urn:microsoft.com/office/officeart/2005/8/layout/list1"/>
    <dgm:cxn modelId="{A0438202-3783-4A68-8539-2A43122CC7B4}" type="presParOf" srcId="{D6480FE2-5F02-4081-839F-303A2E71E4DA}" destId="{129050CD-9286-46EB-B580-55762F0DB785}" srcOrd="0" destOrd="0" presId="urn:microsoft.com/office/officeart/2005/8/layout/list1"/>
    <dgm:cxn modelId="{8B69130D-9B22-40FC-A140-B179EF889133}" type="presParOf" srcId="{129050CD-9286-46EB-B580-55762F0DB785}" destId="{6A60A81A-B4DC-41C8-9DBA-10EC5FEC6BF1}" srcOrd="0" destOrd="0" presId="urn:microsoft.com/office/officeart/2005/8/layout/list1"/>
    <dgm:cxn modelId="{35B2ED7B-FC25-495E-9FB1-609789B1DDFC}" type="presParOf" srcId="{129050CD-9286-46EB-B580-55762F0DB785}" destId="{DF96F62A-27A4-4401-BC8E-14A1300F4362}" srcOrd="1" destOrd="0" presId="urn:microsoft.com/office/officeart/2005/8/layout/list1"/>
    <dgm:cxn modelId="{0D12A1F6-B7A0-49D0-A09A-55FFBC216257}" type="presParOf" srcId="{D6480FE2-5F02-4081-839F-303A2E71E4DA}" destId="{64227F10-9F93-4526-88ED-F7B0F857511A}" srcOrd="1" destOrd="0" presId="urn:microsoft.com/office/officeart/2005/8/layout/list1"/>
    <dgm:cxn modelId="{3A81BEC7-DCA5-4CF0-8C12-D8B82EF05E7B}" type="presParOf" srcId="{D6480FE2-5F02-4081-839F-303A2E71E4DA}" destId="{A3503BF3-F39C-41A8-B007-2F387BD2E731}" srcOrd="2" destOrd="0" presId="urn:microsoft.com/office/officeart/2005/8/layout/list1"/>
    <dgm:cxn modelId="{65F47F3B-E45B-4937-81E3-6A50AED87C07}" type="presParOf" srcId="{D6480FE2-5F02-4081-839F-303A2E71E4DA}" destId="{E897F92E-EBB0-4CBF-A172-A760CBA555A0}" srcOrd="3" destOrd="0" presId="urn:microsoft.com/office/officeart/2005/8/layout/list1"/>
    <dgm:cxn modelId="{711DA1C8-66AD-48C2-B532-9C7809383A8A}" type="presParOf" srcId="{D6480FE2-5F02-4081-839F-303A2E71E4DA}" destId="{AA2623CB-477E-428F-BD3E-F93AF3A316A6}" srcOrd="4" destOrd="0" presId="urn:microsoft.com/office/officeart/2005/8/layout/list1"/>
    <dgm:cxn modelId="{1B15C3C2-3754-4038-92F3-C4243BBE69A4}" type="presParOf" srcId="{AA2623CB-477E-428F-BD3E-F93AF3A316A6}" destId="{69BAA131-0035-4E37-A418-CA68B5B18840}" srcOrd="0" destOrd="0" presId="urn:microsoft.com/office/officeart/2005/8/layout/list1"/>
    <dgm:cxn modelId="{4EF4949A-B7C5-4611-AB47-402FCF5A3335}" type="presParOf" srcId="{AA2623CB-477E-428F-BD3E-F93AF3A316A6}" destId="{7D2FD5AC-383D-40D2-9BF3-95A1CF7D400F}" srcOrd="1" destOrd="0" presId="urn:microsoft.com/office/officeart/2005/8/layout/list1"/>
    <dgm:cxn modelId="{30486579-8902-4505-82DA-387E631A2F95}" type="presParOf" srcId="{D6480FE2-5F02-4081-839F-303A2E71E4DA}" destId="{9B683084-B765-4E76-8F52-6A17E0A71575}" srcOrd="5" destOrd="0" presId="urn:microsoft.com/office/officeart/2005/8/layout/list1"/>
    <dgm:cxn modelId="{DCC349CD-1718-4493-B3E9-21EEFE6B7FA8}" type="presParOf" srcId="{D6480FE2-5F02-4081-839F-303A2E71E4DA}" destId="{09191A09-CA08-4D72-9F2B-6E4758A1B97C}" srcOrd="6" destOrd="0" presId="urn:microsoft.com/office/officeart/2005/8/layout/list1"/>
    <dgm:cxn modelId="{D811E5D6-604C-4A3D-8DD4-0AAD9FAEFA19}" type="presParOf" srcId="{D6480FE2-5F02-4081-839F-303A2E71E4DA}" destId="{78FB6574-6374-4A78-9CF0-6B69E790B618}" srcOrd="7" destOrd="0" presId="urn:microsoft.com/office/officeart/2005/8/layout/list1"/>
    <dgm:cxn modelId="{712C575F-60C5-4263-8C0D-E0610BA4553A}" type="presParOf" srcId="{D6480FE2-5F02-4081-839F-303A2E71E4DA}" destId="{17F289BD-1FE5-44B5-9521-45A0B0947625}" srcOrd="8" destOrd="0" presId="urn:microsoft.com/office/officeart/2005/8/layout/list1"/>
    <dgm:cxn modelId="{BB8462D0-B1E1-4920-AC92-050455E4A317}" type="presParOf" srcId="{17F289BD-1FE5-44B5-9521-45A0B0947625}" destId="{16B448CB-6B00-4FAA-ABC4-D2B41FC79137}" srcOrd="0" destOrd="0" presId="urn:microsoft.com/office/officeart/2005/8/layout/list1"/>
    <dgm:cxn modelId="{14976C5E-915A-497F-B3F9-DE46E22E6FA6}" type="presParOf" srcId="{17F289BD-1FE5-44B5-9521-45A0B0947625}" destId="{761CC8C2-4027-40C4-88F3-FE6BBCE7A99D}" srcOrd="1" destOrd="0" presId="urn:microsoft.com/office/officeart/2005/8/layout/list1"/>
    <dgm:cxn modelId="{35854CD3-B0A6-43BA-B69D-4D1593FC4FE0}" type="presParOf" srcId="{D6480FE2-5F02-4081-839F-303A2E71E4DA}" destId="{099DDA84-384D-4593-A38C-5F37DEA0B7B3}" srcOrd="9" destOrd="0" presId="urn:microsoft.com/office/officeart/2005/8/layout/list1"/>
    <dgm:cxn modelId="{964DCB56-9DB6-4F0E-9AD4-9889B639E6F4}" type="presParOf" srcId="{D6480FE2-5F02-4081-839F-303A2E71E4DA}" destId="{C5F35940-FE1D-4814-A740-95C68766C61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AF6F57-529B-41A1-94F6-E521AFB4933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F1CCFA2-BFE2-4C77-8330-9CC1AFBEA682}">
      <dgm:prSet/>
      <dgm:spPr/>
      <dgm:t>
        <a:bodyPr/>
        <a:lstStyle/>
        <a:p>
          <a:r>
            <a:rPr lang="en-US" dirty="0"/>
            <a:t>Walker River Farms (Microbusiness: Cultivation, Non-storefront Retail, and Distribution) </a:t>
          </a:r>
        </a:p>
      </dgm:t>
    </dgm:pt>
    <dgm:pt modelId="{B8274562-BDBA-4B8E-85C2-39681B576712}" type="parTrans" cxnId="{EF20A60D-B576-4A53-887F-AF2C53236FFF}">
      <dgm:prSet/>
      <dgm:spPr/>
      <dgm:t>
        <a:bodyPr/>
        <a:lstStyle/>
        <a:p>
          <a:endParaRPr lang="en-US"/>
        </a:p>
      </dgm:t>
    </dgm:pt>
    <dgm:pt modelId="{9576B31B-9260-4543-B211-C348D139FEE2}" type="sibTrans" cxnId="{EF20A60D-B576-4A53-887F-AF2C53236FFF}">
      <dgm:prSet/>
      <dgm:spPr/>
      <dgm:t>
        <a:bodyPr/>
        <a:lstStyle/>
        <a:p>
          <a:endParaRPr lang="en-US"/>
        </a:p>
      </dgm:t>
    </dgm:pt>
    <dgm:pt modelId="{AF8DB85F-5343-4D60-9226-45D08F9755D6}">
      <dgm:prSet/>
      <dgm:spPr/>
      <dgm:t>
        <a:bodyPr/>
        <a:lstStyle/>
        <a:p>
          <a:r>
            <a:rPr lang="en-US" b="1" dirty="0"/>
            <a:t>Approved May 16, 2019</a:t>
          </a:r>
          <a:endParaRPr lang="en-US" dirty="0"/>
        </a:p>
      </dgm:t>
    </dgm:pt>
    <dgm:pt modelId="{F93916C5-4377-4ED2-A817-EFA0C6993154}" type="parTrans" cxnId="{1303C7BC-EABF-456D-8DF3-3E6857CB942D}">
      <dgm:prSet/>
      <dgm:spPr/>
      <dgm:t>
        <a:bodyPr/>
        <a:lstStyle/>
        <a:p>
          <a:endParaRPr lang="en-US"/>
        </a:p>
      </dgm:t>
    </dgm:pt>
    <dgm:pt modelId="{4537DA6B-AE88-4656-B820-691AAB3BFA59}" type="sibTrans" cxnId="{1303C7BC-EABF-456D-8DF3-3E6857CB942D}">
      <dgm:prSet/>
      <dgm:spPr/>
      <dgm:t>
        <a:bodyPr/>
        <a:lstStyle/>
        <a:p>
          <a:endParaRPr lang="en-US"/>
        </a:p>
      </dgm:t>
    </dgm:pt>
    <dgm:pt modelId="{23D8B290-A1C7-41BD-88D1-80F64FAED3F6}">
      <dgm:prSet/>
      <dgm:spPr/>
      <dgm:t>
        <a:bodyPr/>
        <a:lstStyle/>
        <a:p>
          <a:r>
            <a:rPr lang="en-US" dirty="0"/>
            <a:t>Located at 1129 Larson Lane in Coleville</a:t>
          </a:r>
        </a:p>
      </dgm:t>
    </dgm:pt>
    <dgm:pt modelId="{B7CA20F1-E8D4-4C68-A637-CDD4766B9239}" type="parTrans" cxnId="{80EB5225-3511-4E5B-B3A4-35973EEF3094}">
      <dgm:prSet/>
      <dgm:spPr/>
      <dgm:t>
        <a:bodyPr/>
        <a:lstStyle/>
        <a:p>
          <a:endParaRPr lang="en-US"/>
        </a:p>
      </dgm:t>
    </dgm:pt>
    <dgm:pt modelId="{132EFAA4-AF0F-4477-A89C-9BF8D97BD551}" type="sibTrans" cxnId="{80EB5225-3511-4E5B-B3A4-35973EEF3094}">
      <dgm:prSet/>
      <dgm:spPr/>
      <dgm:t>
        <a:bodyPr/>
        <a:lstStyle/>
        <a:p>
          <a:endParaRPr lang="en-US"/>
        </a:p>
      </dgm:t>
    </dgm:pt>
    <dgm:pt modelId="{E603CF41-B52C-4FFF-AA63-8497125A3CA8}">
      <dgm:prSet/>
      <dgm:spPr/>
      <dgm:t>
        <a:bodyPr/>
        <a:lstStyle/>
        <a:p>
          <a:r>
            <a:rPr lang="en-US" dirty="0"/>
            <a:t>Activities to occur on a 0.2-acre area within a 395-acre property</a:t>
          </a:r>
        </a:p>
      </dgm:t>
    </dgm:pt>
    <dgm:pt modelId="{F20D0622-72DA-408A-8887-B1395722E723}" type="parTrans" cxnId="{16E04741-D757-41B2-9529-A98F6068F256}">
      <dgm:prSet/>
      <dgm:spPr/>
      <dgm:t>
        <a:bodyPr/>
        <a:lstStyle/>
        <a:p>
          <a:endParaRPr lang="en-US"/>
        </a:p>
      </dgm:t>
    </dgm:pt>
    <dgm:pt modelId="{C805C7D4-A59D-4233-9D24-8F8F787EC5FF}" type="sibTrans" cxnId="{16E04741-D757-41B2-9529-A98F6068F256}">
      <dgm:prSet/>
      <dgm:spPr/>
      <dgm:t>
        <a:bodyPr/>
        <a:lstStyle/>
        <a:p>
          <a:endParaRPr lang="en-US"/>
        </a:p>
      </dgm:t>
    </dgm:pt>
    <dgm:pt modelId="{D35F305A-1E58-472C-9753-E992A478B797}">
      <dgm:prSet/>
      <dgm:spPr/>
      <dgm:t>
        <a:bodyPr/>
        <a:lstStyle/>
        <a:p>
          <a:r>
            <a:rPr lang="en-US" dirty="0"/>
            <a:t>Cannabis canopy not to exceed 8,600 SF </a:t>
          </a:r>
        </a:p>
      </dgm:t>
    </dgm:pt>
    <dgm:pt modelId="{9677AFF3-01D4-44CB-A5D0-FC8383C2199B}" type="parTrans" cxnId="{A815AA0F-57B0-4F98-BC01-B4EFA507897E}">
      <dgm:prSet/>
      <dgm:spPr/>
      <dgm:t>
        <a:bodyPr/>
        <a:lstStyle/>
        <a:p>
          <a:endParaRPr lang="en-US"/>
        </a:p>
      </dgm:t>
    </dgm:pt>
    <dgm:pt modelId="{74D945E7-32B0-4819-A016-BF81E8A03BE4}" type="sibTrans" cxnId="{A815AA0F-57B0-4F98-BC01-B4EFA507897E}">
      <dgm:prSet/>
      <dgm:spPr/>
      <dgm:t>
        <a:bodyPr/>
        <a:lstStyle/>
        <a:p>
          <a:endParaRPr lang="en-US"/>
        </a:p>
      </dgm:t>
    </dgm:pt>
    <dgm:pt modelId="{6021E204-4291-4C85-973D-949764173A58}">
      <dgm:prSet/>
      <dgm:spPr/>
      <dgm:t>
        <a:bodyPr/>
        <a:lstStyle/>
        <a:p>
          <a:r>
            <a:rPr lang="en-US" dirty="0"/>
            <a:t>BASK Ventures (Cultivation)</a:t>
          </a:r>
        </a:p>
      </dgm:t>
    </dgm:pt>
    <dgm:pt modelId="{DDD862A8-199F-4120-8C94-C07BEC80B67D}" type="parTrans" cxnId="{CAD1A3B2-DFEC-449B-891A-DE4AEECCDD01}">
      <dgm:prSet/>
      <dgm:spPr/>
      <dgm:t>
        <a:bodyPr/>
        <a:lstStyle/>
        <a:p>
          <a:endParaRPr lang="en-US"/>
        </a:p>
      </dgm:t>
    </dgm:pt>
    <dgm:pt modelId="{3FFAF2D1-5F4F-40B3-A143-D28090600C24}" type="sibTrans" cxnId="{CAD1A3B2-DFEC-449B-891A-DE4AEECCDD01}">
      <dgm:prSet/>
      <dgm:spPr/>
      <dgm:t>
        <a:bodyPr/>
        <a:lstStyle/>
        <a:p>
          <a:endParaRPr lang="en-US"/>
        </a:p>
      </dgm:t>
    </dgm:pt>
    <dgm:pt modelId="{6F9EB205-955D-4862-9D6A-A0CF53FE183E}">
      <dgm:prSet/>
      <dgm:spPr/>
      <dgm:t>
        <a:bodyPr/>
        <a:lstStyle/>
        <a:p>
          <a:r>
            <a:rPr lang="en-US" b="1" dirty="0"/>
            <a:t>Approved June 20, 2019</a:t>
          </a:r>
          <a:endParaRPr lang="en-US" dirty="0"/>
        </a:p>
      </dgm:t>
    </dgm:pt>
    <dgm:pt modelId="{A4569ABA-3DA3-4B7E-B04E-B66996E4ADC1}" type="parTrans" cxnId="{7B27AEC3-E7D1-4713-AEBE-66F05D3D9640}">
      <dgm:prSet/>
      <dgm:spPr/>
      <dgm:t>
        <a:bodyPr/>
        <a:lstStyle/>
        <a:p>
          <a:endParaRPr lang="en-US"/>
        </a:p>
      </dgm:t>
    </dgm:pt>
    <dgm:pt modelId="{F12F0270-C8EC-420C-98A6-371D2A55EE09}" type="sibTrans" cxnId="{7B27AEC3-E7D1-4713-AEBE-66F05D3D9640}">
      <dgm:prSet/>
      <dgm:spPr/>
      <dgm:t>
        <a:bodyPr/>
        <a:lstStyle/>
        <a:p>
          <a:endParaRPr lang="en-US"/>
        </a:p>
      </dgm:t>
    </dgm:pt>
    <dgm:pt modelId="{3D89C681-1381-49AB-9FA2-7316AC84FBCB}">
      <dgm:prSet/>
      <dgm:spPr/>
      <dgm:t>
        <a:bodyPr/>
        <a:lstStyle/>
        <a:p>
          <a:r>
            <a:rPr lang="en-US" dirty="0"/>
            <a:t>Located at 474 Circle in the Sierra Business Park in Mammoth Lakes</a:t>
          </a:r>
        </a:p>
      </dgm:t>
    </dgm:pt>
    <dgm:pt modelId="{3B46FE52-C31D-410D-BDED-00BBEDFB8AE9}" type="parTrans" cxnId="{13EDE797-4A00-4E3D-9815-5072F1A92ABF}">
      <dgm:prSet/>
      <dgm:spPr/>
      <dgm:t>
        <a:bodyPr/>
        <a:lstStyle/>
        <a:p>
          <a:endParaRPr lang="en-US"/>
        </a:p>
      </dgm:t>
    </dgm:pt>
    <dgm:pt modelId="{1FC98D10-65C3-44E2-AD6B-CE85C32AE20B}" type="sibTrans" cxnId="{13EDE797-4A00-4E3D-9815-5072F1A92ABF}">
      <dgm:prSet/>
      <dgm:spPr/>
      <dgm:t>
        <a:bodyPr/>
        <a:lstStyle/>
        <a:p>
          <a:endParaRPr lang="en-US"/>
        </a:p>
      </dgm:t>
    </dgm:pt>
    <dgm:pt modelId="{1CE2144B-812F-4BB3-B40E-D246A4F64294}">
      <dgm:prSet/>
      <dgm:spPr/>
      <dgm:t>
        <a:bodyPr/>
        <a:lstStyle/>
        <a:p>
          <a:r>
            <a:rPr lang="en-US" dirty="0"/>
            <a:t>Governed by the Sierra Business Park Specific Plan</a:t>
          </a:r>
        </a:p>
      </dgm:t>
    </dgm:pt>
    <dgm:pt modelId="{841E082A-E08A-4E43-862B-B5BD22AE5BB6}" type="parTrans" cxnId="{FB9F4C8A-3541-439A-AA16-532672B2622C}">
      <dgm:prSet/>
      <dgm:spPr/>
      <dgm:t>
        <a:bodyPr/>
        <a:lstStyle/>
        <a:p>
          <a:endParaRPr lang="en-US"/>
        </a:p>
      </dgm:t>
    </dgm:pt>
    <dgm:pt modelId="{831C90AC-7AAD-4477-B0A2-F39EFADB1554}" type="sibTrans" cxnId="{FB9F4C8A-3541-439A-AA16-532672B2622C}">
      <dgm:prSet/>
      <dgm:spPr/>
      <dgm:t>
        <a:bodyPr/>
        <a:lstStyle/>
        <a:p>
          <a:endParaRPr lang="en-US"/>
        </a:p>
      </dgm:t>
    </dgm:pt>
    <dgm:pt modelId="{682E8743-F53B-4A4D-8E7C-3DCA1048DC9E}">
      <dgm:prSet/>
      <dgm:spPr/>
      <dgm:t>
        <a:bodyPr/>
        <a:lstStyle/>
        <a:p>
          <a:r>
            <a:rPr lang="en-US" dirty="0"/>
            <a:t>Indoor cultivation to occur in a 21,858 SF facility designed to incorporate 18,067 SF of warehouse space for cannabis cultivation, 10,000 SF of which will consist of cannabis canopy and an additional 3,791 SF of office space</a:t>
          </a:r>
        </a:p>
      </dgm:t>
    </dgm:pt>
    <dgm:pt modelId="{3BC5CFE5-B1E0-4F0E-A21B-2DCB97F3326C}" type="parTrans" cxnId="{08D14C40-8CF7-4FB1-867F-F7AA5E8CAA65}">
      <dgm:prSet/>
      <dgm:spPr/>
      <dgm:t>
        <a:bodyPr/>
        <a:lstStyle/>
        <a:p>
          <a:endParaRPr lang="en-US"/>
        </a:p>
      </dgm:t>
    </dgm:pt>
    <dgm:pt modelId="{44CED040-821D-465C-B418-8E2CF2DACF15}" type="sibTrans" cxnId="{08D14C40-8CF7-4FB1-867F-F7AA5E8CAA65}">
      <dgm:prSet/>
      <dgm:spPr/>
      <dgm:t>
        <a:bodyPr/>
        <a:lstStyle/>
        <a:p>
          <a:endParaRPr lang="en-US"/>
        </a:p>
      </dgm:t>
    </dgm:pt>
    <dgm:pt modelId="{7C93BEAC-245D-4F3D-8D3A-B5B85A2DD03C}">
      <dgm:prSet/>
      <dgm:spPr/>
      <dgm:t>
        <a:bodyPr/>
        <a:lstStyle/>
        <a:p>
          <a:r>
            <a:rPr lang="en-US" dirty="0"/>
            <a:t>Plants will be grown in individual light-sealed, climate-controlled rooms based on the lifecycle of cannabis and will include vegetative, flower, drying, processing/trimming, and storage/vault rooms</a:t>
          </a:r>
        </a:p>
      </dgm:t>
    </dgm:pt>
    <dgm:pt modelId="{3A61C5E2-65BD-404A-95F4-443D973C40B0}" type="parTrans" cxnId="{77621582-B3F2-4D07-8A73-77982C92C7F0}">
      <dgm:prSet/>
      <dgm:spPr/>
      <dgm:t>
        <a:bodyPr/>
        <a:lstStyle/>
        <a:p>
          <a:endParaRPr lang="en-US"/>
        </a:p>
      </dgm:t>
    </dgm:pt>
    <dgm:pt modelId="{B3842B3C-8B02-4609-9296-C4552152153C}" type="sibTrans" cxnId="{77621582-B3F2-4D07-8A73-77982C92C7F0}">
      <dgm:prSet/>
      <dgm:spPr/>
      <dgm:t>
        <a:bodyPr/>
        <a:lstStyle/>
        <a:p>
          <a:endParaRPr lang="en-US"/>
        </a:p>
      </dgm:t>
    </dgm:pt>
    <dgm:pt modelId="{D6480FE2-5F02-4081-839F-303A2E71E4DA}" type="pres">
      <dgm:prSet presAssocID="{8DAF6F57-529B-41A1-94F6-E521AFB49334}" presName="linear" presStyleCnt="0">
        <dgm:presLayoutVars>
          <dgm:dir/>
          <dgm:animLvl val="lvl"/>
          <dgm:resizeHandles val="exact"/>
        </dgm:presLayoutVars>
      </dgm:prSet>
      <dgm:spPr/>
    </dgm:pt>
    <dgm:pt modelId="{129050CD-9286-46EB-B580-55762F0DB785}" type="pres">
      <dgm:prSet presAssocID="{EF1CCFA2-BFE2-4C77-8330-9CC1AFBEA682}" presName="parentLin" presStyleCnt="0"/>
      <dgm:spPr/>
    </dgm:pt>
    <dgm:pt modelId="{6A60A81A-B4DC-41C8-9DBA-10EC5FEC6BF1}" type="pres">
      <dgm:prSet presAssocID="{EF1CCFA2-BFE2-4C77-8330-9CC1AFBEA682}" presName="parentLeftMargin" presStyleLbl="node1" presStyleIdx="0" presStyleCnt="2"/>
      <dgm:spPr/>
    </dgm:pt>
    <dgm:pt modelId="{DF96F62A-27A4-4401-BC8E-14A1300F4362}" type="pres">
      <dgm:prSet presAssocID="{EF1CCFA2-BFE2-4C77-8330-9CC1AFBEA682}" presName="parentText" presStyleLbl="node1" presStyleIdx="0" presStyleCnt="2">
        <dgm:presLayoutVars>
          <dgm:chMax val="0"/>
          <dgm:bulletEnabled val="1"/>
        </dgm:presLayoutVars>
      </dgm:prSet>
      <dgm:spPr/>
    </dgm:pt>
    <dgm:pt modelId="{64227F10-9F93-4526-88ED-F7B0F857511A}" type="pres">
      <dgm:prSet presAssocID="{EF1CCFA2-BFE2-4C77-8330-9CC1AFBEA682}" presName="negativeSpace" presStyleCnt="0"/>
      <dgm:spPr/>
    </dgm:pt>
    <dgm:pt modelId="{A3503BF3-F39C-41A8-B007-2F387BD2E731}" type="pres">
      <dgm:prSet presAssocID="{EF1CCFA2-BFE2-4C77-8330-9CC1AFBEA682}" presName="childText" presStyleLbl="conFgAcc1" presStyleIdx="0" presStyleCnt="2">
        <dgm:presLayoutVars>
          <dgm:bulletEnabled val="1"/>
        </dgm:presLayoutVars>
      </dgm:prSet>
      <dgm:spPr/>
    </dgm:pt>
    <dgm:pt modelId="{C5861242-24ED-44FB-9AD7-F4F3254657E6}" type="pres">
      <dgm:prSet presAssocID="{9576B31B-9260-4543-B211-C348D139FEE2}" presName="spaceBetweenRectangles" presStyleCnt="0"/>
      <dgm:spPr/>
    </dgm:pt>
    <dgm:pt modelId="{E2DC7ACE-4FDF-4543-AEB5-6468E1CA97EC}" type="pres">
      <dgm:prSet presAssocID="{6021E204-4291-4C85-973D-949764173A58}" presName="parentLin" presStyleCnt="0"/>
      <dgm:spPr/>
    </dgm:pt>
    <dgm:pt modelId="{FA2F0CE7-52C6-4720-8CB9-67703ACEA115}" type="pres">
      <dgm:prSet presAssocID="{6021E204-4291-4C85-973D-949764173A58}" presName="parentLeftMargin" presStyleLbl="node1" presStyleIdx="0" presStyleCnt="2"/>
      <dgm:spPr/>
    </dgm:pt>
    <dgm:pt modelId="{9A004D72-D157-4B66-AEFB-DC1996BEDF35}" type="pres">
      <dgm:prSet presAssocID="{6021E204-4291-4C85-973D-949764173A58}" presName="parentText" presStyleLbl="node1" presStyleIdx="1" presStyleCnt="2">
        <dgm:presLayoutVars>
          <dgm:chMax val="0"/>
          <dgm:bulletEnabled val="1"/>
        </dgm:presLayoutVars>
      </dgm:prSet>
      <dgm:spPr/>
    </dgm:pt>
    <dgm:pt modelId="{B5F2BFBD-A1B0-4DF7-8D26-7174E90BBC22}" type="pres">
      <dgm:prSet presAssocID="{6021E204-4291-4C85-973D-949764173A58}" presName="negativeSpace" presStyleCnt="0"/>
      <dgm:spPr/>
    </dgm:pt>
    <dgm:pt modelId="{852C0DD5-8F37-4410-A5B2-39F8ECBCCEF5}" type="pres">
      <dgm:prSet presAssocID="{6021E204-4291-4C85-973D-949764173A58}" presName="childText" presStyleLbl="conFgAcc1" presStyleIdx="1" presStyleCnt="2">
        <dgm:presLayoutVars>
          <dgm:bulletEnabled val="1"/>
        </dgm:presLayoutVars>
      </dgm:prSet>
      <dgm:spPr/>
    </dgm:pt>
  </dgm:ptLst>
  <dgm:cxnLst>
    <dgm:cxn modelId="{08A4CC09-AC0B-4B8F-B55E-F8485B473147}" type="presOf" srcId="{6F9EB205-955D-4862-9D6A-A0CF53FE183E}" destId="{852C0DD5-8F37-4410-A5B2-39F8ECBCCEF5}" srcOrd="0" destOrd="0" presId="urn:microsoft.com/office/officeart/2005/8/layout/list1"/>
    <dgm:cxn modelId="{970C620D-1D1B-4BB2-8CE7-E76A14C8650C}" type="presOf" srcId="{23D8B290-A1C7-41BD-88D1-80F64FAED3F6}" destId="{A3503BF3-F39C-41A8-B007-2F387BD2E731}" srcOrd="0" destOrd="1" presId="urn:microsoft.com/office/officeart/2005/8/layout/list1"/>
    <dgm:cxn modelId="{EF20A60D-B576-4A53-887F-AF2C53236FFF}" srcId="{8DAF6F57-529B-41A1-94F6-E521AFB49334}" destId="{EF1CCFA2-BFE2-4C77-8330-9CC1AFBEA682}" srcOrd="0" destOrd="0" parTransId="{B8274562-BDBA-4B8E-85C2-39681B576712}" sibTransId="{9576B31B-9260-4543-B211-C348D139FEE2}"/>
    <dgm:cxn modelId="{A815AA0F-57B0-4F98-BC01-B4EFA507897E}" srcId="{EF1CCFA2-BFE2-4C77-8330-9CC1AFBEA682}" destId="{D35F305A-1E58-472C-9753-E992A478B797}" srcOrd="3" destOrd="0" parTransId="{9677AFF3-01D4-44CB-A5D0-FC8383C2199B}" sibTransId="{74D945E7-32B0-4819-A016-BF81E8A03BE4}"/>
    <dgm:cxn modelId="{80EB5225-3511-4E5B-B3A4-35973EEF3094}" srcId="{EF1CCFA2-BFE2-4C77-8330-9CC1AFBEA682}" destId="{23D8B290-A1C7-41BD-88D1-80F64FAED3F6}" srcOrd="1" destOrd="0" parTransId="{B7CA20F1-E8D4-4C68-A637-CDD4766B9239}" sibTransId="{132EFAA4-AF0F-4477-A89C-9BF8D97BD551}"/>
    <dgm:cxn modelId="{86447D33-BB44-42D7-84C5-CBD282DA6207}" type="presOf" srcId="{1CE2144B-812F-4BB3-B40E-D246A4F64294}" destId="{852C0DD5-8F37-4410-A5B2-39F8ECBCCEF5}" srcOrd="0" destOrd="2" presId="urn:microsoft.com/office/officeart/2005/8/layout/list1"/>
    <dgm:cxn modelId="{7D34E435-966E-43EF-95D7-B14BB14E69EF}" type="presOf" srcId="{6021E204-4291-4C85-973D-949764173A58}" destId="{9A004D72-D157-4B66-AEFB-DC1996BEDF35}" srcOrd="1" destOrd="0" presId="urn:microsoft.com/office/officeart/2005/8/layout/list1"/>
    <dgm:cxn modelId="{08D14C40-8CF7-4FB1-867F-F7AA5E8CAA65}" srcId="{6021E204-4291-4C85-973D-949764173A58}" destId="{682E8743-F53B-4A4D-8E7C-3DCA1048DC9E}" srcOrd="3" destOrd="0" parTransId="{3BC5CFE5-B1E0-4F0E-A21B-2DCB97F3326C}" sibTransId="{44CED040-821D-465C-B418-8E2CF2DACF15}"/>
    <dgm:cxn modelId="{16E04741-D757-41B2-9529-A98F6068F256}" srcId="{EF1CCFA2-BFE2-4C77-8330-9CC1AFBEA682}" destId="{E603CF41-B52C-4FFF-AA63-8497125A3CA8}" srcOrd="2" destOrd="0" parTransId="{F20D0622-72DA-408A-8887-B1395722E723}" sibTransId="{C805C7D4-A59D-4233-9D24-8F8F787EC5FF}"/>
    <dgm:cxn modelId="{E5623065-B62C-4428-BFD4-D2D45E6AD95D}" type="presOf" srcId="{3D89C681-1381-49AB-9FA2-7316AC84FBCB}" destId="{852C0DD5-8F37-4410-A5B2-39F8ECBCCEF5}" srcOrd="0" destOrd="1" presId="urn:microsoft.com/office/officeart/2005/8/layout/list1"/>
    <dgm:cxn modelId="{8EC67950-058C-49F9-BCC0-7ECE6004BD0F}" type="presOf" srcId="{682E8743-F53B-4A4D-8E7C-3DCA1048DC9E}" destId="{852C0DD5-8F37-4410-A5B2-39F8ECBCCEF5}" srcOrd="0" destOrd="3" presId="urn:microsoft.com/office/officeart/2005/8/layout/list1"/>
    <dgm:cxn modelId="{41960973-9E73-456B-A63B-7DC442FDCB76}" type="presOf" srcId="{8DAF6F57-529B-41A1-94F6-E521AFB49334}" destId="{D6480FE2-5F02-4081-839F-303A2E71E4DA}" srcOrd="0" destOrd="0" presId="urn:microsoft.com/office/officeart/2005/8/layout/list1"/>
    <dgm:cxn modelId="{60D16A73-B00B-4B0F-981C-8AF700ABAEB0}" type="presOf" srcId="{EF1CCFA2-BFE2-4C77-8330-9CC1AFBEA682}" destId="{6A60A81A-B4DC-41C8-9DBA-10EC5FEC6BF1}" srcOrd="0" destOrd="0" presId="urn:microsoft.com/office/officeart/2005/8/layout/list1"/>
    <dgm:cxn modelId="{0464517F-88D8-4DD9-BB9F-5735CA52CEE4}" type="presOf" srcId="{EF1CCFA2-BFE2-4C77-8330-9CC1AFBEA682}" destId="{DF96F62A-27A4-4401-BC8E-14A1300F4362}" srcOrd="1" destOrd="0" presId="urn:microsoft.com/office/officeart/2005/8/layout/list1"/>
    <dgm:cxn modelId="{77621582-B3F2-4D07-8A73-77982C92C7F0}" srcId="{6021E204-4291-4C85-973D-949764173A58}" destId="{7C93BEAC-245D-4F3D-8D3A-B5B85A2DD03C}" srcOrd="4" destOrd="0" parTransId="{3A61C5E2-65BD-404A-95F4-443D973C40B0}" sibTransId="{B3842B3C-8B02-4609-9296-C4552152153C}"/>
    <dgm:cxn modelId="{FB9F4C8A-3541-439A-AA16-532672B2622C}" srcId="{6021E204-4291-4C85-973D-949764173A58}" destId="{1CE2144B-812F-4BB3-B40E-D246A4F64294}" srcOrd="2" destOrd="0" parTransId="{841E082A-E08A-4E43-862B-B5BD22AE5BB6}" sibTransId="{831C90AC-7AAD-4477-B0A2-F39EFADB1554}"/>
    <dgm:cxn modelId="{13EDE797-4A00-4E3D-9815-5072F1A92ABF}" srcId="{6021E204-4291-4C85-973D-949764173A58}" destId="{3D89C681-1381-49AB-9FA2-7316AC84FBCB}" srcOrd="1" destOrd="0" parTransId="{3B46FE52-C31D-410D-BDED-00BBEDFB8AE9}" sibTransId="{1FC98D10-65C3-44E2-AD6B-CE85C32AE20B}"/>
    <dgm:cxn modelId="{E8AE389F-6C7D-4886-A074-AF0C23D6FAF6}" type="presOf" srcId="{7C93BEAC-245D-4F3D-8D3A-B5B85A2DD03C}" destId="{852C0DD5-8F37-4410-A5B2-39F8ECBCCEF5}" srcOrd="0" destOrd="4" presId="urn:microsoft.com/office/officeart/2005/8/layout/list1"/>
    <dgm:cxn modelId="{CAD1A3B2-DFEC-449B-891A-DE4AEECCDD01}" srcId="{8DAF6F57-529B-41A1-94F6-E521AFB49334}" destId="{6021E204-4291-4C85-973D-949764173A58}" srcOrd="1" destOrd="0" parTransId="{DDD862A8-199F-4120-8C94-C07BEC80B67D}" sibTransId="{3FFAF2D1-5F4F-40B3-A143-D28090600C24}"/>
    <dgm:cxn modelId="{1303C7BC-EABF-456D-8DF3-3E6857CB942D}" srcId="{EF1CCFA2-BFE2-4C77-8330-9CC1AFBEA682}" destId="{AF8DB85F-5343-4D60-9226-45D08F9755D6}" srcOrd="0" destOrd="0" parTransId="{F93916C5-4377-4ED2-A817-EFA0C6993154}" sibTransId="{4537DA6B-AE88-4656-B820-691AAB3BFA59}"/>
    <dgm:cxn modelId="{575CE4BE-4612-419B-8C54-1A2D5B242B8E}" type="presOf" srcId="{AF8DB85F-5343-4D60-9226-45D08F9755D6}" destId="{A3503BF3-F39C-41A8-B007-2F387BD2E731}" srcOrd="0" destOrd="0" presId="urn:microsoft.com/office/officeart/2005/8/layout/list1"/>
    <dgm:cxn modelId="{7B27AEC3-E7D1-4713-AEBE-66F05D3D9640}" srcId="{6021E204-4291-4C85-973D-949764173A58}" destId="{6F9EB205-955D-4862-9D6A-A0CF53FE183E}" srcOrd="0" destOrd="0" parTransId="{A4569ABA-3DA3-4B7E-B04E-B66996E4ADC1}" sibTransId="{F12F0270-C8EC-420C-98A6-371D2A55EE09}"/>
    <dgm:cxn modelId="{200828C9-2FB6-4F87-88E2-80924C9C7384}" type="presOf" srcId="{6021E204-4291-4C85-973D-949764173A58}" destId="{FA2F0CE7-52C6-4720-8CB9-67703ACEA115}" srcOrd="0" destOrd="0" presId="urn:microsoft.com/office/officeart/2005/8/layout/list1"/>
    <dgm:cxn modelId="{2CE944D0-676F-4137-BADB-FC8577FD3E89}" type="presOf" srcId="{D35F305A-1E58-472C-9753-E992A478B797}" destId="{A3503BF3-F39C-41A8-B007-2F387BD2E731}" srcOrd="0" destOrd="3" presId="urn:microsoft.com/office/officeart/2005/8/layout/list1"/>
    <dgm:cxn modelId="{BBF2ADDA-045E-49FB-B8BC-2461291D78E9}" type="presOf" srcId="{E603CF41-B52C-4FFF-AA63-8497125A3CA8}" destId="{A3503BF3-F39C-41A8-B007-2F387BD2E731}" srcOrd="0" destOrd="2" presId="urn:microsoft.com/office/officeart/2005/8/layout/list1"/>
    <dgm:cxn modelId="{A0438202-3783-4A68-8539-2A43122CC7B4}" type="presParOf" srcId="{D6480FE2-5F02-4081-839F-303A2E71E4DA}" destId="{129050CD-9286-46EB-B580-55762F0DB785}" srcOrd="0" destOrd="0" presId="urn:microsoft.com/office/officeart/2005/8/layout/list1"/>
    <dgm:cxn modelId="{8B69130D-9B22-40FC-A140-B179EF889133}" type="presParOf" srcId="{129050CD-9286-46EB-B580-55762F0DB785}" destId="{6A60A81A-B4DC-41C8-9DBA-10EC5FEC6BF1}" srcOrd="0" destOrd="0" presId="urn:microsoft.com/office/officeart/2005/8/layout/list1"/>
    <dgm:cxn modelId="{35B2ED7B-FC25-495E-9FB1-609789B1DDFC}" type="presParOf" srcId="{129050CD-9286-46EB-B580-55762F0DB785}" destId="{DF96F62A-27A4-4401-BC8E-14A1300F4362}" srcOrd="1" destOrd="0" presId="urn:microsoft.com/office/officeart/2005/8/layout/list1"/>
    <dgm:cxn modelId="{0D12A1F6-B7A0-49D0-A09A-55FFBC216257}" type="presParOf" srcId="{D6480FE2-5F02-4081-839F-303A2E71E4DA}" destId="{64227F10-9F93-4526-88ED-F7B0F857511A}" srcOrd="1" destOrd="0" presId="urn:microsoft.com/office/officeart/2005/8/layout/list1"/>
    <dgm:cxn modelId="{3A81BEC7-DCA5-4CF0-8C12-D8B82EF05E7B}" type="presParOf" srcId="{D6480FE2-5F02-4081-839F-303A2E71E4DA}" destId="{A3503BF3-F39C-41A8-B007-2F387BD2E731}" srcOrd="2" destOrd="0" presId="urn:microsoft.com/office/officeart/2005/8/layout/list1"/>
    <dgm:cxn modelId="{F1B24D99-8589-48F8-8469-22E439995E5A}" type="presParOf" srcId="{D6480FE2-5F02-4081-839F-303A2E71E4DA}" destId="{C5861242-24ED-44FB-9AD7-F4F3254657E6}" srcOrd="3" destOrd="0" presId="urn:microsoft.com/office/officeart/2005/8/layout/list1"/>
    <dgm:cxn modelId="{610C4131-00E6-483B-818E-F606FEB58E84}" type="presParOf" srcId="{D6480FE2-5F02-4081-839F-303A2E71E4DA}" destId="{E2DC7ACE-4FDF-4543-AEB5-6468E1CA97EC}" srcOrd="4" destOrd="0" presId="urn:microsoft.com/office/officeart/2005/8/layout/list1"/>
    <dgm:cxn modelId="{F8FF25CF-C253-4910-9E82-4AE6F7C427D7}" type="presParOf" srcId="{E2DC7ACE-4FDF-4543-AEB5-6468E1CA97EC}" destId="{FA2F0CE7-52C6-4720-8CB9-67703ACEA115}" srcOrd="0" destOrd="0" presId="urn:microsoft.com/office/officeart/2005/8/layout/list1"/>
    <dgm:cxn modelId="{59D41C0F-C5B1-43AB-ADFE-557E9A3FB6E2}" type="presParOf" srcId="{E2DC7ACE-4FDF-4543-AEB5-6468E1CA97EC}" destId="{9A004D72-D157-4B66-AEFB-DC1996BEDF35}" srcOrd="1" destOrd="0" presId="urn:microsoft.com/office/officeart/2005/8/layout/list1"/>
    <dgm:cxn modelId="{EF8245D1-DDF6-4996-A51E-D6DCD5A3B4FE}" type="presParOf" srcId="{D6480FE2-5F02-4081-839F-303A2E71E4DA}" destId="{B5F2BFBD-A1B0-4DF7-8D26-7174E90BBC22}" srcOrd="5" destOrd="0" presId="urn:microsoft.com/office/officeart/2005/8/layout/list1"/>
    <dgm:cxn modelId="{48ED9101-A1BE-42BF-8609-E7F75A94AC02}" type="presParOf" srcId="{D6480FE2-5F02-4081-839F-303A2E71E4DA}" destId="{852C0DD5-8F37-4410-A5B2-39F8ECBCCEF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AF6F57-529B-41A1-94F6-E521AFB4933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323122B-D48C-46B2-97CD-660FCD85C758}">
      <dgm:prSet/>
      <dgm:spPr/>
      <dgm:t>
        <a:bodyPr/>
        <a:lstStyle/>
        <a:p>
          <a:r>
            <a:rPr lang="en-US" dirty="0"/>
            <a:t>Shanti Co (Cultivation)</a:t>
          </a:r>
        </a:p>
      </dgm:t>
    </dgm:pt>
    <dgm:pt modelId="{957718EC-A2F7-4FC3-884F-41B9276B2987}" type="parTrans" cxnId="{EDFE34BD-4113-4D29-B6B1-79100A164143}">
      <dgm:prSet/>
      <dgm:spPr/>
      <dgm:t>
        <a:bodyPr/>
        <a:lstStyle/>
        <a:p>
          <a:endParaRPr lang="en-US"/>
        </a:p>
      </dgm:t>
    </dgm:pt>
    <dgm:pt modelId="{3EEE45CD-5502-418C-B5D6-E0985988CE9D}" type="sibTrans" cxnId="{EDFE34BD-4113-4D29-B6B1-79100A164143}">
      <dgm:prSet/>
      <dgm:spPr/>
      <dgm:t>
        <a:bodyPr/>
        <a:lstStyle/>
        <a:p>
          <a:endParaRPr lang="en-US"/>
        </a:p>
      </dgm:t>
    </dgm:pt>
    <dgm:pt modelId="{7AFB3058-7DF3-454C-B84E-29ACD52D1E57}">
      <dgm:prSet/>
      <dgm:spPr/>
      <dgm:t>
        <a:bodyPr/>
        <a:lstStyle/>
        <a:p>
          <a:r>
            <a:rPr lang="en-US" b="1" dirty="0"/>
            <a:t>Approved October 17, 2019</a:t>
          </a:r>
        </a:p>
      </dgm:t>
    </dgm:pt>
    <dgm:pt modelId="{9EBE342F-5333-403A-A76B-870B294A97D8}" type="parTrans" cxnId="{1C99B7CE-4CD7-44F6-A6D1-D8259BB50448}">
      <dgm:prSet/>
      <dgm:spPr/>
      <dgm:t>
        <a:bodyPr/>
        <a:lstStyle/>
        <a:p>
          <a:endParaRPr lang="en-US"/>
        </a:p>
      </dgm:t>
    </dgm:pt>
    <dgm:pt modelId="{5DBA1E99-EB6C-4DCD-95F1-7B1BDB79237E}" type="sibTrans" cxnId="{1C99B7CE-4CD7-44F6-A6D1-D8259BB50448}">
      <dgm:prSet/>
      <dgm:spPr/>
      <dgm:t>
        <a:bodyPr/>
        <a:lstStyle/>
        <a:p>
          <a:endParaRPr lang="en-US"/>
        </a:p>
      </dgm:t>
    </dgm:pt>
    <dgm:pt modelId="{F5DC687A-B2C5-49AF-8E01-4C10012BEEE8}">
      <dgm:prSet/>
      <dgm:spPr/>
      <dgm:t>
        <a:bodyPr/>
        <a:lstStyle/>
        <a:p>
          <a:r>
            <a:rPr lang="en-US" dirty="0"/>
            <a:t>Conversion of an existing medical grow into a commercial grow with a cannabis canopy of 500 SF</a:t>
          </a:r>
        </a:p>
      </dgm:t>
    </dgm:pt>
    <dgm:pt modelId="{566536DF-02ED-4142-AAA3-80BE894D1F35}" type="parTrans" cxnId="{465C9DD4-FC44-4CB8-8CE4-3FFCD3288B59}">
      <dgm:prSet/>
      <dgm:spPr/>
      <dgm:t>
        <a:bodyPr/>
        <a:lstStyle/>
        <a:p>
          <a:endParaRPr lang="en-US"/>
        </a:p>
      </dgm:t>
    </dgm:pt>
    <dgm:pt modelId="{9170507A-4166-42A3-AE50-9211A94A9549}" type="sibTrans" cxnId="{465C9DD4-FC44-4CB8-8CE4-3FFCD3288B59}">
      <dgm:prSet/>
      <dgm:spPr/>
      <dgm:t>
        <a:bodyPr/>
        <a:lstStyle/>
        <a:p>
          <a:endParaRPr lang="en-US"/>
        </a:p>
      </dgm:t>
    </dgm:pt>
    <dgm:pt modelId="{84ABBDCC-CA6E-4764-A01E-BD478395BA47}">
      <dgm:prSet/>
      <dgm:spPr/>
      <dgm:t>
        <a:bodyPr/>
        <a:lstStyle/>
        <a:p>
          <a:r>
            <a:rPr lang="en-US" b="0" dirty="0"/>
            <a:t>Located at 100 N. Bodie Hills Drive in Mono Basin</a:t>
          </a:r>
        </a:p>
      </dgm:t>
    </dgm:pt>
    <dgm:pt modelId="{0440B4A0-6C73-42EC-92EC-145EFC0EADFD}" type="parTrans" cxnId="{8B1BC1EB-85AC-4111-92A1-C2822C623AB4}">
      <dgm:prSet/>
      <dgm:spPr/>
      <dgm:t>
        <a:bodyPr/>
        <a:lstStyle/>
        <a:p>
          <a:endParaRPr lang="en-US"/>
        </a:p>
      </dgm:t>
    </dgm:pt>
    <dgm:pt modelId="{26762A34-CD5D-4C4B-A66B-9F1C85D2B134}" type="sibTrans" cxnId="{8B1BC1EB-85AC-4111-92A1-C2822C623AB4}">
      <dgm:prSet/>
      <dgm:spPr/>
      <dgm:t>
        <a:bodyPr/>
        <a:lstStyle/>
        <a:p>
          <a:endParaRPr lang="en-US"/>
        </a:p>
      </dgm:t>
    </dgm:pt>
    <dgm:pt modelId="{48F34B17-6A87-481E-9A12-585D4B78D3FD}">
      <dgm:prSet/>
      <dgm:spPr/>
      <dgm:t>
        <a:bodyPr/>
        <a:lstStyle/>
        <a:p>
          <a:r>
            <a:rPr lang="en-US" dirty="0" err="1"/>
            <a:t>Colitas</a:t>
          </a:r>
          <a:r>
            <a:rPr lang="en-US" dirty="0"/>
            <a:t> Farms (Cultivation and Manufacturing Type 6)</a:t>
          </a:r>
        </a:p>
      </dgm:t>
    </dgm:pt>
    <dgm:pt modelId="{4BE33C9A-B48F-4A1C-8572-7ACBB8E17734}" type="parTrans" cxnId="{B60295D5-C349-44ED-B2A9-B9DE7EFFACB4}">
      <dgm:prSet/>
      <dgm:spPr/>
      <dgm:t>
        <a:bodyPr/>
        <a:lstStyle/>
        <a:p>
          <a:endParaRPr lang="en-US"/>
        </a:p>
      </dgm:t>
    </dgm:pt>
    <dgm:pt modelId="{D9132857-7437-4031-8D50-37F0A2DC32A5}" type="sibTrans" cxnId="{B60295D5-C349-44ED-B2A9-B9DE7EFFACB4}">
      <dgm:prSet/>
      <dgm:spPr/>
      <dgm:t>
        <a:bodyPr/>
        <a:lstStyle/>
        <a:p>
          <a:endParaRPr lang="en-US"/>
        </a:p>
      </dgm:t>
    </dgm:pt>
    <dgm:pt modelId="{10FD071A-0D9E-4D94-BF0D-05CBF7F2AF31}">
      <dgm:prSet/>
      <dgm:spPr/>
      <dgm:t>
        <a:bodyPr/>
        <a:lstStyle/>
        <a:p>
          <a:r>
            <a:rPr lang="en-US" b="1" dirty="0"/>
            <a:t>Approved October 17, 2019</a:t>
          </a:r>
          <a:endParaRPr lang="en-US" dirty="0"/>
        </a:p>
      </dgm:t>
    </dgm:pt>
    <dgm:pt modelId="{3E09829D-29D7-4018-B538-059C9EC778CD}" type="parTrans" cxnId="{85A7062C-1291-46FD-BB01-99205D8885E1}">
      <dgm:prSet/>
      <dgm:spPr/>
      <dgm:t>
        <a:bodyPr/>
        <a:lstStyle/>
        <a:p>
          <a:endParaRPr lang="en-US"/>
        </a:p>
      </dgm:t>
    </dgm:pt>
    <dgm:pt modelId="{9B911EC7-BEAF-4AC6-A5F4-EB83AFB54883}" type="sibTrans" cxnId="{85A7062C-1291-46FD-BB01-99205D8885E1}">
      <dgm:prSet/>
      <dgm:spPr/>
      <dgm:t>
        <a:bodyPr/>
        <a:lstStyle/>
        <a:p>
          <a:endParaRPr lang="en-US"/>
        </a:p>
      </dgm:t>
    </dgm:pt>
    <dgm:pt modelId="{B0C768A4-524F-4834-A068-55CEAB9C3AC2}">
      <dgm:prSet/>
      <dgm:spPr/>
      <dgm:t>
        <a:bodyPr/>
        <a:lstStyle/>
        <a:p>
          <a:r>
            <a:rPr lang="en-US" dirty="0"/>
            <a:t>Located at 324 N. River Lane in Walker</a:t>
          </a:r>
        </a:p>
      </dgm:t>
    </dgm:pt>
    <dgm:pt modelId="{7BD0AF0B-A504-4C48-91EE-8BDE327B7E82}" type="parTrans" cxnId="{4972E103-DC2C-422C-877F-3039CEE19266}">
      <dgm:prSet/>
      <dgm:spPr/>
      <dgm:t>
        <a:bodyPr/>
        <a:lstStyle/>
        <a:p>
          <a:endParaRPr lang="en-US"/>
        </a:p>
      </dgm:t>
    </dgm:pt>
    <dgm:pt modelId="{9F6FAF9B-4075-44B6-B1FD-343D5C2A4D83}" type="sibTrans" cxnId="{4972E103-DC2C-422C-877F-3039CEE19266}">
      <dgm:prSet/>
      <dgm:spPr/>
      <dgm:t>
        <a:bodyPr/>
        <a:lstStyle/>
        <a:p>
          <a:endParaRPr lang="en-US"/>
        </a:p>
      </dgm:t>
    </dgm:pt>
    <dgm:pt modelId="{857E8AFE-69F3-4739-8EC9-9F0AB339B2A7}">
      <dgm:prSet/>
      <dgm:spPr/>
      <dgm:t>
        <a:bodyPr/>
        <a:lstStyle/>
        <a:p>
          <a:r>
            <a:rPr lang="en-US" dirty="0"/>
            <a:t>Cannabis canopy not to exceed 20,000 SF </a:t>
          </a:r>
        </a:p>
      </dgm:t>
    </dgm:pt>
    <dgm:pt modelId="{4602C716-EFE1-4A06-8D38-10D5C49A2C26}" type="parTrans" cxnId="{E36F9639-E063-40BC-BED8-E543EEF79C34}">
      <dgm:prSet/>
      <dgm:spPr/>
      <dgm:t>
        <a:bodyPr/>
        <a:lstStyle/>
        <a:p>
          <a:endParaRPr lang="en-US"/>
        </a:p>
      </dgm:t>
    </dgm:pt>
    <dgm:pt modelId="{4FC19CCA-4490-4D93-A346-348E2286198B}" type="sibTrans" cxnId="{E36F9639-E063-40BC-BED8-E543EEF79C34}">
      <dgm:prSet/>
      <dgm:spPr/>
      <dgm:t>
        <a:bodyPr/>
        <a:lstStyle/>
        <a:p>
          <a:endParaRPr lang="en-US"/>
        </a:p>
      </dgm:t>
    </dgm:pt>
    <dgm:pt modelId="{1AA29541-2906-40ED-8828-272E867B1176}">
      <dgm:prSet/>
      <dgm:spPr/>
      <dgm:t>
        <a:bodyPr/>
        <a:lstStyle/>
        <a:p>
          <a:r>
            <a:rPr lang="en-US" dirty="0"/>
            <a:t>Project includes 2 greenhouses, 1 immature plant greenhouse, 1 diffused light clone greenhouse, 2 oil extraction, drying, and processing sheds, 1 compost area, storage containers, 1 apartment barn, 1 accessory dwelling unit, 1 parking area, 2 lavender cultivation areas, 1 honey box, 1 one-way road with two access points, and perimeter trees</a:t>
          </a:r>
        </a:p>
      </dgm:t>
    </dgm:pt>
    <dgm:pt modelId="{74FFB699-DB1D-43FB-A46D-770205B08E49}" type="parTrans" cxnId="{ECCFF26C-9FAD-4056-A459-35DC6FE7E058}">
      <dgm:prSet/>
      <dgm:spPr/>
      <dgm:t>
        <a:bodyPr/>
        <a:lstStyle/>
        <a:p>
          <a:endParaRPr lang="en-US"/>
        </a:p>
      </dgm:t>
    </dgm:pt>
    <dgm:pt modelId="{2BFE1464-FE97-4CDC-A3AB-D11798CE6122}" type="sibTrans" cxnId="{ECCFF26C-9FAD-4056-A459-35DC6FE7E058}">
      <dgm:prSet/>
      <dgm:spPr/>
      <dgm:t>
        <a:bodyPr/>
        <a:lstStyle/>
        <a:p>
          <a:endParaRPr lang="en-US"/>
        </a:p>
      </dgm:t>
    </dgm:pt>
    <dgm:pt modelId="{D6480FE2-5F02-4081-839F-303A2E71E4DA}" type="pres">
      <dgm:prSet presAssocID="{8DAF6F57-529B-41A1-94F6-E521AFB49334}" presName="linear" presStyleCnt="0">
        <dgm:presLayoutVars>
          <dgm:dir/>
          <dgm:animLvl val="lvl"/>
          <dgm:resizeHandles val="exact"/>
        </dgm:presLayoutVars>
      </dgm:prSet>
      <dgm:spPr/>
    </dgm:pt>
    <dgm:pt modelId="{76A2F7BD-7936-4A1C-A4A1-2DEC935A24E3}" type="pres">
      <dgm:prSet presAssocID="{7323122B-D48C-46B2-97CD-660FCD85C758}" presName="parentLin" presStyleCnt="0"/>
      <dgm:spPr/>
    </dgm:pt>
    <dgm:pt modelId="{2CF978DB-B7C1-4EB7-A7FD-C0EFE0068CE8}" type="pres">
      <dgm:prSet presAssocID="{7323122B-D48C-46B2-97CD-660FCD85C758}" presName="parentLeftMargin" presStyleLbl="node1" presStyleIdx="0" presStyleCnt="2"/>
      <dgm:spPr/>
    </dgm:pt>
    <dgm:pt modelId="{7EBD2342-AC84-4658-BCBD-2FDF899E099D}" type="pres">
      <dgm:prSet presAssocID="{7323122B-D48C-46B2-97CD-660FCD85C758}" presName="parentText" presStyleLbl="node1" presStyleIdx="0" presStyleCnt="2">
        <dgm:presLayoutVars>
          <dgm:chMax val="0"/>
          <dgm:bulletEnabled val="1"/>
        </dgm:presLayoutVars>
      </dgm:prSet>
      <dgm:spPr/>
    </dgm:pt>
    <dgm:pt modelId="{0B9D65D9-53AB-4F80-9EB3-6016844DBB3D}" type="pres">
      <dgm:prSet presAssocID="{7323122B-D48C-46B2-97CD-660FCD85C758}" presName="negativeSpace" presStyleCnt="0"/>
      <dgm:spPr/>
    </dgm:pt>
    <dgm:pt modelId="{6BC8FB63-8FFE-46B0-B4D0-D1E0EEC2EE71}" type="pres">
      <dgm:prSet presAssocID="{7323122B-D48C-46B2-97CD-660FCD85C758}" presName="childText" presStyleLbl="conFgAcc1" presStyleIdx="0" presStyleCnt="2">
        <dgm:presLayoutVars>
          <dgm:bulletEnabled val="1"/>
        </dgm:presLayoutVars>
      </dgm:prSet>
      <dgm:spPr/>
    </dgm:pt>
    <dgm:pt modelId="{81F89719-AD3E-4C61-982D-0C0FC19A64C5}" type="pres">
      <dgm:prSet presAssocID="{3EEE45CD-5502-418C-B5D6-E0985988CE9D}" presName="spaceBetweenRectangles" presStyleCnt="0"/>
      <dgm:spPr/>
    </dgm:pt>
    <dgm:pt modelId="{8823EE1B-D1A2-4DD3-B9C5-4F68D442BB5F}" type="pres">
      <dgm:prSet presAssocID="{48F34B17-6A87-481E-9A12-585D4B78D3FD}" presName="parentLin" presStyleCnt="0"/>
      <dgm:spPr/>
    </dgm:pt>
    <dgm:pt modelId="{D9457B51-3173-4F8C-92C8-BCAB39080D9A}" type="pres">
      <dgm:prSet presAssocID="{48F34B17-6A87-481E-9A12-585D4B78D3FD}" presName="parentLeftMargin" presStyleLbl="node1" presStyleIdx="0" presStyleCnt="2"/>
      <dgm:spPr/>
    </dgm:pt>
    <dgm:pt modelId="{6703265B-4861-4FC1-BC1B-E2004765F94F}" type="pres">
      <dgm:prSet presAssocID="{48F34B17-6A87-481E-9A12-585D4B78D3FD}" presName="parentText" presStyleLbl="node1" presStyleIdx="1" presStyleCnt="2">
        <dgm:presLayoutVars>
          <dgm:chMax val="0"/>
          <dgm:bulletEnabled val="1"/>
        </dgm:presLayoutVars>
      </dgm:prSet>
      <dgm:spPr/>
    </dgm:pt>
    <dgm:pt modelId="{C962E9D7-018D-4D55-AD91-24C64E3E3C29}" type="pres">
      <dgm:prSet presAssocID="{48F34B17-6A87-481E-9A12-585D4B78D3FD}" presName="negativeSpace" presStyleCnt="0"/>
      <dgm:spPr/>
    </dgm:pt>
    <dgm:pt modelId="{18900489-EDC1-4BB8-9D6C-238A94FF6A72}" type="pres">
      <dgm:prSet presAssocID="{48F34B17-6A87-481E-9A12-585D4B78D3FD}" presName="childText" presStyleLbl="conFgAcc1" presStyleIdx="1" presStyleCnt="2">
        <dgm:presLayoutVars>
          <dgm:bulletEnabled val="1"/>
        </dgm:presLayoutVars>
      </dgm:prSet>
      <dgm:spPr/>
    </dgm:pt>
  </dgm:ptLst>
  <dgm:cxnLst>
    <dgm:cxn modelId="{4972E103-DC2C-422C-877F-3039CEE19266}" srcId="{48F34B17-6A87-481E-9A12-585D4B78D3FD}" destId="{B0C768A4-524F-4834-A068-55CEAB9C3AC2}" srcOrd="1" destOrd="0" parTransId="{7BD0AF0B-A504-4C48-91EE-8BDE327B7E82}" sibTransId="{9F6FAF9B-4075-44B6-B1FD-343D5C2A4D83}"/>
    <dgm:cxn modelId="{85A7062C-1291-46FD-BB01-99205D8885E1}" srcId="{48F34B17-6A87-481E-9A12-585D4B78D3FD}" destId="{10FD071A-0D9E-4D94-BF0D-05CBF7F2AF31}" srcOrd="0" destOrd="0" parTransId="{3E09829D-29D7-4018-B538-059C9EC778CD}" sibTransId="{9B911EC7-BEAF-4AC6-A5F4-EB83AFB54883}"/>
    <dgm:cxn modelId="{68F16536-21E9-4D5F-AE8E-A67ED19184E2}" type="presOf" srcId="{857E8AFE-69F3-4739-8EC9-9F0AB339B2A7}" destId="{18900489-EDC1-4BB8-9D6C-238A94FF6A72}" srcOrd="0" destOrd="2" presId="urn:microsoft.com/office/officeart/2005/8/layout/list1"/>
    <dgm:cxn modelId="{E36F9639-E063-40BC-BED8-E543EEF79C34}" srcId="{48F34B17-6A87-481E-9A12-585D4B78D3FD}" destId="{857E8AFE-69F3-4739-8EC9-9F0AB339B2A7}" srcOrd="2" destOrd="0" parTransId="{4602C716-EFE1-4A06-8D38-10D5C49A2C26}" sibTransId="{4FC19CCA-4490-4D93-A346-348E2286198B}"/>
    <dgm:cxn modelId="{ECCFF26C-9FAD-4056-A459-35DC6FE7E058}" srcId="{48F34B17-6A87-481E-9A12-585D4B78D3FD}" destId="{1AA29541-2906-40ED-8828-272E867B1176}" srcOrd="3" destOrd="0" parTransId="{74FFB699-DB1D-43FB-A46D-770205B08E49}" sibTransId="{2BFE1464-FE97-4CDC-A3AB-D11798CE6122}"/>
    <dgm:cxn modelId="{4B8F5B50-EE4F-49B7-8962-985365A4C67A}" type="presOf" srcId="{7AFB3058-7DF3-454C-B84E-29ACD52D1E57}" destId="{6BC8FB63-8FFE-46B0-B4D0-D1E0EEC2EE71}" srcOrd="0" destOrd="0" presId="urn:microsoft.com/office/officeart/2005/8/layout/list1"/>
    <dgm:cxn modelId="{6059F850-B15F-4C90-B0D9-7ED95DEFB126}" type="presOf" srcId="{1AA29541-2906-40ED-8828-272E867B1176}" destId="{18900489-EDC1-4BB8-9D6C-238A94FF6A72}" srcOrd="0" destOrd="3" presId="urn:microsoft.com/office/officeart/2005/8/layout/list1"/>
    <dgm:cxn modelId="{41960973-9E73-456B-A63B-7DC442FDCB76}" type="presOf" srcId="{8DAF6F57-529B-41A1-94F6-E521AFB49334}" destId="{D6480FE2-5F02-4081-839F-303A2E71E4DA}" srcOrd="0" destOrd="0" presId="urn:microsoft.com/office/officeart/2005/8/layout/list1"/>
    <dgm:cxn modelId="{18E31790-A496-4A80-9144-EBE52954EA89}" type="presOf" srcId="{48F34B17-6A87-481E-9A12-585D4B78D3FD}" destId="{6703265B-4861-4FC1-BC1B-E2004765F94F}" srcOrd="1" destOrd="0" presId="urn:microsoft.com/office/officeart/2005/8/layout/list1"/>
    <dgm:cxn modelId="{529026AF-AF9F-4C20-A9DF-1635B84E29AF}" type="presOf" srcId="{10FD071A-0D9E-4D94-BF0D-05CBF7F2AF31}" destId="{18900489-EDC1-4BB8-9D6C-238A94FF6A72}" srcOrd="0" destOrd="0" presId="urn:microsoft.com/office/officeart/2005/8/layout/list1"/>
    <dgm:cxn modelId="{93A201BD-3871-4892-A3C2-24043D6E0BAA}" type="presOf" srcId="{48F34B17-6A87-481E-9A12-585D4B78D3FD}" destId="{D9457B51-3173-4F8C-92C8-BCAB39080D9A}" srcOrd="0" destOrd="0" presId="urn:microsoft.com/office/officeart/2005/8/layout/list1"/>
    <dgm:cxn modelId="{EDFE34BD-4113-4D29-B6B1-79100A164143}" srcId="{8DAF6F57-529B-41A1-94F6-E521AFB49334}" destId="{7323122B-D48C-46B2-97CD-660FCD85C758}" srcOrd="0" destOrd="0" parTransId="{957718EC-A2F7-4FC3-884F-41B9276B2987}" sibTransId="{3EEE45CD-5502-418C-B5D6-E0985988CE9D}"/>
    <dgm:cxn modelId="{DEAB0AC4-E300-4661-A39D-FA75525F5B8F}" type="presOf" srcId="{7323122B-D48C-46B2-97CD-660FCD85C758}" destId="{7EBD2342-AC84-4658-BCBD-2FDF899E099D}" srcOrd="1" destOrd="0" presId="urn:microsoft.com/office/officeart/2005/8/layout/list1"/>
    <dgm:cxn modelId="{1C99B7CE-4CD7-44F6-A6D1-D8259BB50448}" srcId="{7323122B-D48C-46B2-97CD-660FCD85C758}" destId="{7AFB3058-7DF3-454C-B84E-29ACD52D1E57}" srcOrd="0" destOrd="0" parTransId="{9EBE342F-5333-403A-A76B-870B294A97D8}" sibTransId="{5DBA1E99-EB6C-4DCD-95F1-7B1BDB79237E}"/>
    <dgm:cxn modelId="{A94C97D1-6377-4CD2-A8D7-69A4C3DF21CC}" type="presOf" srcId="{F5DC687A-B2C5-49AF-8E01-4C10012BEEE8}" destId="{6BC8FB63-8FFE-46B0-B4D0-D1E0EEC2EE71}" srcOrd="0" destOrd="2" presId="urn:microsoft.com/office/officeart/2005/8/layout/list1"/>
    <dgm:cxn modelId="{465C9DD4-FC44-4CB8-8CE4-3FFCD3288B59}" srcId="{7323122B-D48C-46B2-97CD-660FCD85C758}" destId="{F5DC687A-B2C5-49AF-8E01-4C10012BEEE8}" srcOrd="2" destOrd="0" parTransId="{566536DF-02ED-4142-AAA3-80BE894D1F35}" sibTransId="{9170507A-4166-42A3-AE50-9211A94A9549}"/>
    <dgm:cxn modelId="{B60295D5-C349-44ED-B2A9-B9DE7EFFACB4}" srcId="{8DAF6F57-529B-41A1-94F6-E521AFB49334}" destId="{48F34B17-6A87-481E-9A12-585D4B78D3FD}" srcOrd="1" destOrd="0" parTransId="{4BE33C9A-B48F-4A1C-8572-7ACBB8E17734}" sibTransId="{D9132857-7437-4031-8D50-37F0A2DC32A5}"/>
    <dgm:cxn modelId="{8B1BC1EB-85AC-4111-92A1-C2822C623AB4}" srcId="{7323122B-D48C-46B2-97CD-660FCD85C758}" destId="{84ABBDCC-CA6E-4764-A01E-BD478395BA47}" srcOrd="1" destOrd="0" parTransId="{0440B4A0-6C73-42EC-92EC-145EFC0EADFD}" sibTransId="{26762A34-CD5D-4C4B-A66B-9F1C85D2B134}"/>
    <dgm:cxn modelId="{908374ED-F3EC-4501-9756-AA13ED006010}" type="presOf" srcId="{7323122B-D48C-46B2-97CD-660FCD85C758}" destId="{2CF978DB-B7C1-4EB7-A7FD-C0EFE0068CE8}" srcOrd="0" destOrd="0" presId="urn:microsoft.com/office/officeart/2005/8/layout/list1"/>
    <dgm:cxn modelId="{C7C16EF3-2C44-43BC-B76E-8E1315F0DE58}" type="presOf" srcId="{B0C768A4-524F-4834-A068-55CEAB9C3AC2}" destId="{18900489-EDC1-4BB8-9D6C-238A94FF6A72}" srcOrd="0" destOrd="1" presId="urn:microsoft.com/office/officeart/2005/8/layout/list1"/>
    <dgm:cxn modelId="{2BE4CCFD-1428-4C16-81F0-AC3C505C102A}" type="presOf" srcId="{84ABBDCC-CA6E-4764-A01E-BD478395BA47}" destId="{6BC8FB63-8FFE-46B0-B4D0-D1E0EEC2EE71}" srcOrd="0" destOrd="1" presId="urn:microsoft.com/office/officeart/2005/8/layout/list1"/>
    <dgm:cxn modelId="{5C42F319-4FCE-4EA7-A98A-DE74C109C315}" type="presParOf" srcId="{D6480FE2-5F02-4081-839F-303A2E71E4DA}" destId="{76A2F7BD-7936-4A1C-A4A1-2DEC935A24E3}" srcOrd="0" destOrd="0" presId="urn:microsoft.com/office/officeart/2005/8/layout/list1"/>
    <dgm:cxn modelId="{6D6E03BE-C376-4A2A-9614-F6FF4DA46997}" type="presParOf" srcId="{76A2F7BD-7936-4A1C-A4A1-2DEC935A24E3}" destId="{2CF978DB-B7C1-4EB7-A7FD-C0EFE0068CE8}" srcOrd="0" destOrd="0" presId="urn:microsoft.com/office/officeart/2005/8/layout/list1"/>
    <dgm:cxn modelId="{E612CD7F-094F-449C-8D5D-DD9D4FFB3BE4}" type="presParOf" srcId="{76A2F7BD-7936-4A1C-A4A1-2DEC935A24E3}" destId="{7EBD2342-AC84-4658-BCBD-2FDF899E099D}" srcOrd="1" destOrd="0" presId="urn:microsoft.com/office/officeart/2005/8/layout/list1"/>
    <dgm:cxn modelId="{41FB0C94-4C2E-430A-975B-1EA426A68EE0}" type="presParOf" srcId="{D6480FE2-5F02-4081-839F-303A2E71E4DA}" destId="{0B9D65D9-53AB-4F80-9EB3-6016844DBB3D}" srcOrd="1" destOrd="0" presId="urn:microsoft.com/office/officeart/2005/8/layout/list1"/>
    <dgm:cxn modelId="{4C30A69B-EFD2-4804-BD08-C12B91FCA6D8}" type="presParOf" srcId="{D6480FE2-5F02-4081-839F-303A2E71E4DA}" destId="{6BC8FB63-8FFE-46B0-B4D0-D1E0EEC2EE71}" srcOrd="2" destOrd="0" presId="urn:microsoft.com/office/officeart/2005/8/layout/list1"/>
    <dgm:cxn modelId="{A0CD66E3-85BE-48D8-991E-6BE5AE40FFD8}" type="presParOf" srcId="{D6480FE2-5F02-4081-839F-303A2E71E4DA}" destId="{81F89719-AD3E-4C61-982D-0C0FC19A64C5}" srcOrd="3" destOrd="0" presId="urn:microsoft.com/office/officeart/2005/8/layout/list1"/>
    <dgm:cxn modelId="{94E19191-496C-4740-88F0-27668196DF24}" type="presParOf" srcId="{D6480FE2-5F02-4081-839F-303A2E71E4DA}" destId="{8823EE1B-D1A2-4DD3-B9C5-4F68D442BB5F}" srcOrd="4" destOrd="0" presId="urn:microsoft.com/office/officeart/2005/8/layout/list1"/>
    <dgm:cxn modelId="{AE5D27BA-C789-4DC5-B0A2-D11B6E034628}" type="presParOf" srcId="{8823EE1B-D1A2-4DD3-B9C5-4F68D442BB5F}" destId="{D9457B51-3173-4F8C-92C8-BCAB39080D9A}" srcOrd="0" destOrd="0" presId="urn:microsoft.com/office/officeart/2005/8/layout/list1"/>
    <dgm:cxn modelId="{064235EA-91A3-4BC2-9D22-310B3ACCF541}" type="presParOf" srcId="{8823EE1B-D1A2-4DD3-B9C5-4F68D442BB5F}" destId="{6703265B-4861-4FC1-BC1B-E2004765F94F}" srcOrd="1" destOrd="0" presId="urn:microsoft.com/office/officeart/2005/8/layout/list1"/>
    <dgm:cxn modelId="{2FC04818-28E8-4312-B175-D27BF767EDAF}" type="presParOf" srcId="{D6480FE2-5F02-4081-839F-303A2E71E4DA}" destId="{C962E9D7-018D-4D55-AD91-24C64E3E3C29}" srcOrd="5" destOrd="0" presId="urn:microsoft.com/office/officeart/2005/8/layout/list1"/>
    <dgm:cxn modelId="{793B669C-D65E-4E92-B4BE-DE68D641A769}" type="presParOf" srcId="{D6480FE2-5F02-4081-839F-303A2E71E4DA}" destId="{18900489-EDC1-4BB8-9D6C-238A94FF6A72}"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22A413-5FA5-48C1-8F74-644B605BEC73}">
      <dsp:nvSpPr>
        <dsp:cNvPr id="0" name=""/>
        <dsp:cNvSpPr/>
      </dsp:nvSpPr>
      <dsp:spPr>
        <a:xfrm>
          <a:off x="975923" y="557275"/>
          <a:ext cx="1458980" cy="145898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EFE5CE8-3CD9-4D64-8F80-2FA897AEE317}">
      <dsp:nvSpPr>
        <dsp:cNvPr id="0" name=""/>
        <dsp:cNvSpPr/>
      </dsp:nvSpPr>
      <dsp:spPr>
        <a:xfrm>
          <a:off x="84324" y="2400962"/>
          <a:ext cx="324217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pPr>
          <a:r>
            <a:rPr lang="en-US" sz="1800" kern="1200" dirty="0"/>
            <a:t>LDTAC acceptance of Use Permit application and Operation Permit application</a:t>
          </a:r>
        </a:p>
      </dsp:txBody>
      <dsp:txXfrm>
        <a:off x="84324" y="2400962"/>
        <a:ext cx="3242179" cy="720000"/>
      </dsp:txXfrm>
    </dsp:sp>
    <dsp:sp modelId="{5788A8D2-5C73-4186-AF4B-6CF3683D0765}">
      <dsp:nvSpPr>
        <dsp:cNvPr id="0" name=""/>
        <dsp:cNvSpPr/>
      </dsp:nvSpPr>
      <dsp:spPr>
        <a:xfrm>
          <a:off x="4785484" y="557275"/>
          <a:ext cx="1458980" cy="145898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DC8DF1-133F-4CA3-9B0C-86BBCC3C171E}">
      <dsp:nvSpPr>
        <dsp:cNvPr id="0" name=""/>
        <dsp:cNvSpPr/>
      </dsp:nvSpPr>
      <dsp:spPr>
        <a:xfrm>
          <a:off x="3893885" y="2400962"/>
          <a:ext cx="324217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pPr>
          <a:r>
            <a:rPr lang="en-US" sz="1800" kern="1200"/>
            <a:t>Planning Commission approval of Use Permit</a:t>
          </a:r>
        </a:p>
      </dsp:txBody>
      <dsp:txXfrm>
        <a:off x="3893885" y="2400962"/>
        <a:ext cx="3242179" cy="720000"/>
      </dsp:txXfrm>
    </dsp:sp>
    <dsp:sp modelId="{16E38493-532C-4ADE-9197-3286AB8DCDE1}">
      <dsp:nvSpPr>
        <dsp:cNvPr id="0" name=""/>
        <dsp:cNvSpPr/>
      </dsp:nvSpPr>
      <dsp:spPr>
        <a:xfrm>
          <a:off x="8595045" y="557275"/>
          <a:ext cx="1458980" cy="145898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39376B4-BD44-459D-A591-BF5B54AD3EE3}">
      <dsp:nvSpPr>
        <dsp:cNvPr id="0" name=""/>
        <dsp:cNvSpPr/>
      </dsp:nvSpPr>
      <dsp:spPr>
        <a:xfrm>
          <a:off x="7703446" y="2400962"/>
          <a:ext cx="324217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pPr>
          <a:r>
            <a:rPr lang="en-US" sz="1800" kern="1200"/>
            <a:t>Board of Supervisors approval of Operation Permit</a:t>
          </a:r>
        </a:p>
      </dsp:txBody>
      <dsp:txXfrm>
        <a:off x="7703446" y="2400962"/>
        <a:ext cx="3242179"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503BF3-F39C-41A8-B007-2F387BD2E731}">
      <dsp:nvSpPr>
        <dsp:cNvPr id="0" name=""/>
        <dsp:cNvSpPr/>
      </dsp:nvSpPr>
      <dsp:spPr>
        <a:xfrm>
          <a:off x="0" y="248254"/>
          <a:ext cx="11029950" cy="10143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47" tIns="291592" rIns="856047" bIns="99568"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t>Approved September 20, 2018</a:t>
          </a:r>
          <a:endParaRPr lang="en-US" sz="1400" kern="1200" dirty="0"/>
        </a:p>
        <a:p>
          <a:pPr marL="114300" lvl="1" indent="-114300" algn="l" defTabSz="622300">
            <a:lnSpc>
              <a:spcPct val="90000"/>
            </a:lnSpc>
            <a:spcBef>
              <a:spcPct val="0"/>
            </a:spcBef>
            <a:spcAft>
              <a:spcPct val="15000"/>
            </a:spcAft>
            <a:buChar char="•"/>
          </a:pPr>
          <a:r>
            <a:rPr lang="en-US" sz="1400" kern="1200" dirty="0"/>
            <a:t>Located at 2555 Hwy 158 in June Lake</a:t>
          </a:r>
        </a:p>
        <a:p>
          <a:pPr marL="114300" lvl="1" indent="-114300" algn="l" defTabSz="622300">
            <a:lnSpc>
              <a:spcPct val="90000"/>
            </a:lnSpc>
            <a:spcBef>
              <a:spcPct val="0"/>
            </a:spcBef>
            <a:spcAft>
              <a:spcPct val="15000"/>
            </a:spcAft>
            <a:buChar char="•"/>
          </a:pPr>
          <a:r>
            <a:rPr lang="en-US" sz="1400" kern="1200" dirty="0"/>
            <a:t>Converted a portion of existing 1,400 SF of commercial building into cannabis retail store</a:t>
          </a:r>
        </a:p>
      </dsp:txBody>
      <dsp:txXfrm>
        <a:off x="0" y="248254"/>
        <a:ext cx="11029950" cy="1014300"/>
      </dsp:txXfrm>
    </dsp:sp>
    <dsp:sp modelId="{DF96F62A-27A4-4401-BC8E-14A1300F4362}">
      <dsp:nvSpPr>
        <dsp:cNvPr id="0" name=""/>
        <dsp:cNvSpPr/>
      </dsp:nvSpPr>
      <dsp:spPr>
        <a:xfrm>
          <a:off x="551497" y="41613"/>
          <a:ext cx="7720965" cy="41328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34" tIns="0" rIns="291834" bIns="0" numCol="1" spcCol="1270" anchor="ctr" anchorCtr="0">
          <a:noAutofit/>
        </a:bodyPr>
        <a:lstStyle/>
        <a:p>
          <a:pPr marL="0" lvl="0" indent="0" algn="l" defTabSz="622300">
            <a:lnSpc>
              <a:spcPct val="90000"/>
            </a:lnSpc>
            <a:spcBef>
              <a:spcPct val="0"/>
            </a:spcBef>
            <a:spcAft>
              <a:spcPct val="35000"/>
            </a:spcAft>
            <a:buNone/>
          </a:pPr>
          <a:r>
            <a:rPr lang="en-US" sz="1400" kern="1200" dirty="0"/>
            <a:t>High Sierra Cannabis (Retail) </a:t>
          </a:r>
        </a:p>
      </dsp:txBody>
      <dsp:txXfrm>
        <a:off x="571672" y="61788"/>
        <a:ext cx="7680615" cy="372930"/>
      </dsp:txXfrm>
    </dsp:sp>
    <dsp:sp modelId="{09191A09-CA08-4D72-9F2B-6E4758A1B97C}">
      <dsp:nvSpPr>
        <dsp:cNvPr id="0" name=""/>
        <dsp:cNvSpPr/>
      </dsp:nvSpPr>
      <dsp:spPr>
        <a:xfrm>
          <a:off x="0" y="1544794"/>
          <a:ext cx="11029950" cy="16758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47" tIns="291592" rIns="856047" bIns="99568" numCol="1" spcCol="1270" anchor="t" anchorCtr="0">
          <a:noAutofit/>
        </a:bodyPr>
        <a:lstStyle/>
        <a:p>
          <a:pPr marL="114300" lvl="1" indent="-114300" algn="l" defTabSz="622300">
            <a:lnSpc>
              <a:spcPct val="90000"/>
            </a:lnSpc>
            <a:spcBef>
              <a:spcPct val="0"/>
            </a:spcBef>
            <a:spcAft>
              <a:spcPct val="15000"/>
            </a:spcAft>
            <a:buChar char="•"/>
          </a:pPr>
          <a:r>
            <a:rPr lang="en-US" sz="1400" b="1" kern="1200"/>
            <a:t>Approved December 20, 2018</a:t>
          </a:r>
          <a:endParaRPr lang="en-US" sz="1400" kern="1200"/>
        </a:p>
        <a:p>
          <a:pPr marL="114300" lvl="1" indent="-114300" algn="l" defTabSz="622300">
            <a:lnSpc>
              <a:spcPct val="90000"/>
            </a:lnSpc>
            <a:spcBef>
              <a:spcPct val="0"/>
            </a:spcBef>
            <a:spcAft>
              <a:spcPct val="15000"/>
            </a:spcAft>
            <a:buChar char="•"/>
          </a:pPr>
          <a:r>
            <a:rPr lang="en-US" sz="1400" kern="1200" dirty="0"/>
            <a:t>Located at 108432 Hwy 395 in Walker</a:t>
          </a:r>
        </a:p>
        <a:p>
          <a:pPr marL="114300" lvl="1" indent="-114300" algn="l" defTabSz="622300">
            <a:lnSpc>
              <a:spcPct val="90000"/>
            </a:lnSpc>
            <a:spcBef>
              <a:spcPct val="0"/>
            </a:spcBef>
            <a:spcAft>
              <a:spcPct val="15000"/>
            </a:spcAft>
            <a:buChar char="•"/>
          </a:pPr>
          <a:r>
            <a:rPr lang="en-US" sz="1400" kern="1200" dirty="0"/>
            <a:t>Cultivation to occur on a 6-acre area within a 166-acre property and not to exceed 2-acres of total canopy area</a:t>
          </a:r>
        </a:p>
        <a:p>
          <a:pPr marL="114300" lvl="1" indent="-114300" algn="l" defTabSz="622300">
            <a:lnSpc>
              <a:spcPct val="90000"/>
            </a:lnSpc>
            <a:spcBef>
              <a:spcPct val="0"/>
            </a:spcBef>
            <a:spcAft>
              <a:spcPct val="15000"/>
            </a:spcAft>
            <a:buChar char="•"/>
          </a:pPr>
          <a:r>
            <a:rPr lang="en-US" sz="1400" kern="1200" dirty="0"/>
            <a:t>Canopy area will be divided between a medium outdoor grow and two smaller mixed-light cultivation areas</a:t>
          </a:r>
        </a:p>
        <a:p>
          <a:pPr marL="114300" lvl="1" indent="-114300" algn="l" defTabSz="622300">
            <a:lnSpc>
              <a:spcPct val="90000"/>
            </a:lnSpc>
            <a:spcBef>
              <a:spcPct val="0"/>
            </a:spcBef>
            <a:spcAft>
              <a:spcPct val="15000"/>
            </a:spcAft>
            <a:buChar char="•"/>
          </a:pPr>
          <a:r>
            <a:rPr lang="en-US" sz="1400" kern="1200" dirty="0"/>
            <a:t>Medium outdoor cultivation will cover up to 43,650 SF of canopy area</a:t>
          </a:r>
        </a:p>
        <a:p>
          <a:pPr marL="114300" lvl="1" indent="-114300" algn="l" defTabSz="622300">
            <a:lnSpc>
              <a:spcPct val="90000"/>
            </a:lnSpc>
            <a:spcBef>
              <a:spcPct val="0"/>
            </a:spcBef>
            <a:spcAft>
              <a:spcPct val="15000"/>
            </a:spcAft>
            <a:buChar char="•"/>
          </a:pPr>
          <a:r>
            <a:rPr lang="en-US" sz="1400" kern="1200" dirty="0"/>
            <a:t>Plants to be grown in hoop structure</a:t>
          </a:r>
        </a:p>
      </dsp:txBody>
      <dsp:txXfrm>
        <a:off x="0" y="1544794"/>
        <a:ext cx="11029950" cy="1675800"/>
      </dsp:txXfrm>
    </dsp:sp>
    <dsp:sp modelId="{7D2FD5AC-383D-40D2-9BF3-95A1CF7D400F}">
      <dsp:nvSpPr>
        <dsp:cNvPr id="0" name=""/>
        <dsp:cNvSpPr/>
      </dsp:nvSpPr>
      <dsp:spPr>
        <a:xfrm>
          <a:off x="551497" y="1338154"/>
          <a:ext cx="7720965" cy="41328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34" tIns="0" rIns="291834" bIns="0" numCol="1" spcCol="1270" anchor="ctr" anchorCtr="0">
          <a:noAutofit/>
        </a:bodyPr>
        <a:lstStyle/>
        <a:p>
          <a:pPr marL="0" lvl="0" indent="0" algn="l" defTabSz="622300">
            <a:lnSpc>
              <a:spcPct val="90000"/>
            </a:lnSpc>
            <a:spcBef>
              <a:spcPct val="0"/>
            </a:spcBef>
            <a:spcAft>
              <a:spcPct val="35000"/>
            </a:spcAft>
            <a:buNone/>
          </a:pPr>
          <a:r>
            <a:rPr lang="en-US" sz="1400" kern="1200" dirty="0"/>
            <a:t>Tilth Farms (Cultivation)</a:t>
          </a:r>
        </a:p>
      </dsp:txBody>
      <dsp:txXfrm>
        <a:off x="571672" y="1358329"/>
        <a:ext cx="7680615" cy="372930"/>
      </dsp:txXfrm>
    </dsp:sp>
    <dsp:sp modelId="{C5F35940-FE1D-4814-A740-95C68766C61F}">
      <dsp:nvSpPr>
        <dsp:cNvPr id="0" name=""/>
        <dsp:cNvSpPr/>
      </dsp:nvSpPr>
      <dsp:spPr>
        <a:xfrm>
          <a:off x="0" y="3502834"/>
          <a:ext cx="11029950" cy="10143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47" tIns="291592" rIns="856047" bIns="99568"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t>Approved May 16, 2019</a:t>
          </a:r>
          <a:endParaRPr lang="en-US" sz="1400" kern="1200" dirty="0"/>
        </a:p>
        <a:p>
          <a:pPr marL="114300" lvl="1" indent="-114300" algn="l" defTabSz="622300">
            <a:lnSpc>
              <a:spcPct val="90000"/>
            </a:lnSpc>
            <a:spcBef>
              <a:spcPct val="0"/>
            </a:spcBef>
            <a:spcAft>
              <a:spcPct val="15000"/>
            </a:spcAft>
            <a:buChar char="•"/>
          </a:pPr>
          <a:r>
            <a:rPr lang="en-US" sz="1400" kern="1200" dirty="0"/>
            <a:t>Located at 51005 Highway 395 in Lee Vining</a:t>
          </a:r>
        </a:p>
        <a:p>
          <a:pPr marL="114300" lvl="1" indent="-114300" algn="l" defTabSz="622300">
            <a:lnSpc>
              <a:spcPct val="90000"/>
            </a:lnSpc>
            <a:spcBef>
              <a:spcPct val="0"/>
            </a:spcBef>
            <a:spcAft>
              <a:spcPct val="15000"/>
            </a:spcAft>
            <a:buChar char="•"/>
          </a:pPr>
          <a:r>
            <a:rPr lang="en-US" sz="1400" kern="1200" dirty="0"/>
            <a:t>Use of existing 690 SF building</a:t>
          </a:r>
        </a:p>
      </dsp:txBody>
      <dsp:txXfrm>
        <a:off x="0" y="3502834"/>
        <a:ext cx="11029950" cy="1014300"/>
      </dsp:txXfrm>
    </dsp:sp>
    <dsp:sp modelId="{761CC8C2-4027-40C4-88F3-FE6BBCE7A99D}">
      <dsp:nvSpPr>
        <dsp:cNvPr id="0" name=""/>
        <dsp:cNvSpPr/>
      </dsp:nvSpPr>
      <dsp:spPr>
        <a:xfrm>
          <a:off x="551497" y="3296194"/>
          <a:ext cx="7720965" cy="41328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34" tIns="0" rIns="291834" bIns="0" numCol="1" spcCol="1270" anchor="ctr" anchorCtr="0">
          <a:noAutofit/>
        </a:bodyPr>
        <a:lstStyle/>
        <a:p>
          <a:pPr marL="0" lvl="0" indent="0" algn="l" defTabSz="622300">
            <a:lnSpc>
              <a:spcPct val="90000"/>
            </a:lnSpc>
            <a:spcBef>
              <a:spcPct val="0"/>
            </a:spcBef>
            <a:spcAft>
              <a:spcPct val="35000"/>
            </a:spcAft>
            <a:buNone/>
          </a:pPr>
          <a:r>
            <a:rPr lang="en-US" sz="1400" kern="1200" dirty="0"/>
            <a:t>Tioga Green (Retail)</a:t>
          </a:r>
        </a:p>
      </dsp:txBody>
      <dsp:txXfrm>
        <a:off x="571672" y="3316369"/>
        <a:ext cx="7680615" cy="372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503BF3-F39C-41A8-B007-2F387BD2E731}">
      <dsp:nvSpPr>
        <dsp:cNvPr id="0" name=""/>
        <dsp:cNvSpPr/>
      </dsp:nvSpPr>
      <dsp:spPr>
        <a:xfrm>
          <a:off x="0" y="257819"/>
          <a:ext cx="11029950" cy="12348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47" tIns="291592" rIns="856047" bIns="99568"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t>Approved May 16, 2019</a:t>
          </a:r>
          <a:endParaRPr lang="en-US" sz="1400" kern="1200" dirty="0"/>
        </a:p>
        <a:p>
          <a:pPr marL="114300" lvl="1" indent="-114300" algn="l" defTabSz="622300">
            <a:lnSpc>
              <a:spcPct val="90000"/>
            </a:lnSpc>
            <a:spcBef>
              <a:spcPct val="0"/>
            </a:spcBef>
            <a:spcAft>
              <a:spcPct val="15000"/>
            </a:spcAft>
            <a:buChar char="•"/>
          </a:pPr>
          <a:r>
            <a:rPr lang="en-US" sz="1400" kern="1200" dirty="0"/>
            <a:t>Located at 1129 Larson Lane in Coleville</a:t>
          </a:r>
        </a:p>
        <a:p>
          <a:pPr marL="114300" lvl="1" indent="-114300" algn="l" defTabSz="622300">
            <a:lnSpc>
              <a:spcPct val="90000"/>
            </a:lnSpc>
            <a:spcBef>
              <a:spcPct val="0"/>
            </a:spcBef>
            <a:spcAft>
              <a:spcPct val="15000"/>
            </a:spcAft>
            <a:buChar char="•"/>
          </a:pPr>
          <a:r>
            <a:rPr lang="en-US" sz="1400" kern="1200" dirty="0"/>
            <a:t>Activities to occur on a 0.2-acre area within a 395-acre property</a:t>
          </a:r>
        </a:p>
        <a:p>
          <a:pPr marL="114300" lvl="1" indent="-114300" algn="l" defTabSz="622300">
            <a:lnSpc>
              <a:spcPct val="90000"/>
            </a:lnSpc>
            <a:spcBef>
              <a:spcPct val="0"/>
            </a:spcBef>
            <a:spcAft>
              <a:spcPct val="15000"/>
            </a:spcAft>
            <a:buChar char="•"/>
          </a:pPr>
          <a:r>
            <a:rPr lang="en-US" sz="1400" kern="1200" dirty="0"/>
            <a:t>Cannabis canopy not to exceed 8,600 SF </a:t>
          </a:r>
        </a:p>
      </dsp:txBody>
      <dsp:txXfrm>
        <a:off x="0" y="257819"/>
        <a:ext cx="11029950" cy="1234800"/>
      </dsp:txXfrm>
    </dsp:sp>
    <dsp:sp modelId="{DF96F62A-27A4-4401-BC8E-14A1300F4362}">
      <dsp:nvSpPr>
        <dsp:cNvPr id="0" name=""/>
        <dsp:cNvSpPr/>
      </dsp:nvSpPr>
      <dsp:spPr>
        <a:xfrm>
          <a:off x="551497" y="51179"/>
          <a:ext cx="7720965" cy="41328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34" tIns="0" rIns="291834" bIns="0" numCol="1" spcCol="1270" anchor="ctr" anchorCtr="0">
          <a:noAutofit/>
        </a:bodyPr>
        <a:lstStyle/>
        <a:p>
          <a:pPr marL="0" lvl="0" indent="0" algn="l" defTabSz="622300">
            <a:lnSpc>
              <a:spcPct val="90000"/>
            </a:lnSpc>
            <a:spcBef>
              <a:spcPct val="0"/>
            </a:spcBef>
            <a:spcAft>
              <a:spcPct val="35000"/>
            </a:spcAft>
            <a:buNone/>
          </a:pPr>
          <a:r>
            <a:rPr lang="en-US" sz="1400" kern="1200" dirty="0"/>
            <a:t>Walker River Farms (Microbusiness: Cultivation, Non-storefront Retail, and Distribution) </a:t>
          </a:r>
        </a:p>
      </dsp:txBody>
      <dsp:txXfrm>
        <a:off x="571672" y="71354"/>
        <a:ext cx="7680615" cy="372930"/>
      </dsp:txXfrm>
    </dsp:sp>
    <dsp:sp modelId="{852C0DD5-8F37-4410-A5B2-39F8ECBCCEF5}">
      <dsp:nvSpPr>
        <dsp:cNvPr id="0" name=""/>
        <dsp:cNvSpPr/>
      </dsp:nvSpPr>
      <dsp:spPr>
        <a:xfrm>
          <a:off x="0" y="1774859"/>
          <a:ext cx="11029950" cy="18522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47" tIns="291592" rIns="856047" bIns="99568"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t>Approved June 20, 2019</a:t>
          </a:r>
          <a:endParaRPr lang="en-US" sz="1400" kern="1200" dirty="0"/>
        </a:p>
        <a:p>
          <a:pPr marL="114300" lvl="1" indent="-114300" algn="l" defTabSz="622300">
            <a:lnSpc>
              <a:spcPct val="90000"/>
            </a:lnSpc>
            <a:spcBef>
              <a:spcPct val="0"/>
            </a:spcBef>
            <a:spcAft>
              <a:spcPct val="15000"/>
            </a:spcAft>
            <a:buChar char="•"/>
          </a:pPr>
          <a:r>
            <a:rPr lang="en-US" sz="1400" kern="1200" dirty="0"/>
            <a:t>Located at 474 Circle in the Sierra Business Park in Mammoth Lakes</a:t>
          </a:r>
        </a:p>
        <a:p>
          <a:pPr marL="114300" lvl="1" indent="-114300" algn="l" defTabSz="622300">
            <a:lnSpc>
              <a:spcPct val="90000"/>
            </a:lnSpc>
            <a:spcBef>
              <a:spcPct val="0"/>
            </a:spcBef>
            <a:spcAft>
              <a:spcPct val="15000"/>
            </a:spcAft>
            <a:buChar char="•"/>
          </a:pPr>
          <a:r>
            <a:rPr lang="en-US" sz="1400" kern="1200" dirty="0"/>
            <a:t>Governed by the Sierra Business Park Specific Plan</a:t>
          </a:r>
        </a:p>
        <a:p>
          <a:pPr marL="114300" lvl="1" indent="-114300" algn="l" defTabSz="622300">
            <a:lnSpc>
              <a:spcPct val="90000"/>
            </a:lnSpc>
            <a:spcBef>
              <a:spcPct val="0"/>
            </a:spcBef>
            <a:spcAft>
              <a:spcPct val="15000"/>
            </a:spcAft>
            <a:buChar char="•"/>
          </a:pPr>
          <a:r>
            <a:rPr lang="en-US" sz="1400" kern="1200" dirty="0"/>
            <a:t>Indoor cultivation to occur in a 21,858 SF facility designed to incorporate 18,067 SF of warehouse space for cannabis cultivation, 10,000 SF of which will consist of cannabis canopy and an additional 3,791 SF of office space</a:t>
          </a:r>
        </a:p>
        <a:p>
          <a:pPr marL="114300" lvl="1" indent="-114300" algn="l" defTabSz="622300">
            <a:lnSpc>
              <a:spcPct val="90000"/>
            </a:lnSpc>
            <a:spcBef>
              <a:spcPct val="0"/>
            </a:spcBef>
            <a:spcAft>
              <a:spcPct val="15000"/>
            </a:spcAft>
            <a:buChar char="•"/>
          </a:pPr>
          <a:r>
            <a:rPr lang="en-US" sz="1400" kern="1200" dirty="0"/>
            <a:t>Plants will be grown in individual light-sealed, climate-controlled rooms based on the lifecycle of cannabis and will include vegetative, flower, drying, processing/trimming, and storage/vault rooms</a:t>
          </a:r>
        </a:p>
      </dsp:txBody>
      <dsp:txXfrm>
        <a:off x="0" y="1774859"/>
        <a:ext cx="11029950" cy="1852200"/>
      </dsp:txXfrm>
    </dsp:sp>
    <dsp:sp modelId="{9A004D72-D157-4B66-AEFB-DC1996BEDF35}">
      <dsp:nvSpPr>
        <dsp:cNvPr id="0" name=""/>
        <dsp:cNvSpPr/>
      </dsp:nvSpPr>
      <dsp:spPr>
        <a:xfrm>
          <a:off x="551497" y="1568219"/>
          <a:ext cx="7720965" cy="41328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34" tIns="0" rIns="291834" bIns="0" numCol="1" spcCol="1270" anchor="ctr" anchorCtr="0">
          <a:noAutofit/>
        </a:bodyPr>
        <a:lstStyle/>
        <a:p>
          <a:pPr marL="0" lvl="0" indent="0" algn="l" defTabSz="622300">
            <a:lnSpc>
              <a:spcPct val="90000"/>
            </a:lnSpc>
            <a:spcBef>
              <a:spcPct val="0"/>
            </a:spcBef>
            <a:spcAft>
              <a:spcPct val="35000"/>
            </a:spcAft>
            <a:buNone/>
          </a:pPr>
          <a:r>
            <a:rPr lang="en-US" sz="1400" kern="1200" dirty="0"/>
            <a:t>BASK Ventures (Cultivation)</a:t>
          </a:r>
        </a:p>
      </dsp:txBody>
      <dsp:txXfrm>
        <a:off x="571672" y="1588394"/>
        <a:ext cx="7680615" cy="3729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C8FB63-8FFE-46B0-B4D0-D1E0EEC2EE71}">
      <dsp:nvSpPr>
        <dsp:cNvPr id="0" name=""/>
        <dsp:cNvSpPr/>
      </dsp:nvSpPr>
      <dsp:spPr>
        <a:xfrm>
          <a:off x="0" y="381118"/>
          <a:ext cx="11029950" cy="108675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47" tIns="312420" rIns="856047" bIns="106680"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a:t>Approved October 17, 2019</a:t>
          </a:r>
        </a:p>
        <a:p>
          <a:pPr marL="114300" lvl="1" indent="-114300" algn="l" defTabSz="666750">
            <a:lnSpc>
              <a:spcPct val="90000"/>
            </a:lnSpc>
            <a:spcBef>
              <a:spcPct val="0"/>
            </a:spcBef>
            <a:spcAft>
              <a:spcPct val="15000"/>
            </a:spcAft>
            <a:buChar char="•"/>
          </a:pPr>
          <a:r>
            <a:rPr lang="en-US" sz="1500" b="0" kern="1200" dirty="0"/>
            <a:t>Located at 100 N. Bodie Hills Drive in Mono Basin</a:t>
          </a:r>
        </a:p>
        <a:p>
          <a:pPr marL="114300" lvl="1" indent="-114300" algn="l" defTabSz="666750">
            <a:lnSpc>
              <a:spcPct val="90000"/>
            </a:lnSpc>
            <a:spcBef>
              <a:spcPct val="0"/>
            </a:spcBef>
            <a:spcAft>
              <a:spcPct val="15000"/>
            </a:spcAft>
            <a:buChar char="•"/>
          </a:pPr>
          <a:r>
            <a:rPr lang="en-US" sz="1500" kern="1200" dirty="0"/>
            <a:t>Conversion of an existing medical grow into a commercial grow with a cannabis canopy of 500 SF</a:t>
          </a:r>
        </a:p>
      </dsp:txBody>
      <dsp:txXfrm>
        <a:off x="0" y="381118"/>
        <a:ext cx="11029950" cy="1086750"/>
      </dsp:txXfrm>
    </dsp:sp>
    <dsp:sp modelId="{7EBD2342-AC84-4658-BCBD-2FDF899E099D}">
      <dsp:nvSpPr>
        <dsp:cNvPr id="0" name=""/>
        <dsp:cNvSpPr/>
      </dsp:nvSpPr>
      <dsp:spPr>
        <a:xfrm>
          <a:off x="551497" y="159718"/>
          <a:ext cx="7720965" cy="44280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34" tIns="0" rIns="291834" bIns="0" numCol="1" spcCol="1270" anchor="ctr" anchorCtr="0">
          <a:noAutofit/>
        </a:bodyPr>
        <a:lstStyle/>
        <a:p>
          <a:pPr marL="0" lvl="0" indent="0" algn="l" defTabSz="666750">
            <a:lnSpc>
              <a:spcPct val="90000"/>
            </a:lnSpc>
            <a:spcBef>
              <a:spcPct val="0"/>
            </a:spcBef>
            <a:spcAft>
              <a:spcPct val="35000"/>
            </a:spcAft>
            <a:buNone/>
          </a:pPr>
          <a:r>
            <a:rPr lang="en-US" sz="1500" kern="1200" dirty="0"/>
            <a:t>Shanti Co (Cultivation)</a:t>
          </a:r>
        </a:p>
      </dsp:txBody>
      <dsp:txXfrm>
        <a:off x="573113" y="181334"/>
        <a:ext cx="7677733" cy="399568"/>
      </dsp:txXfrm>
    </dsp:sp>
    <dsp:sp modelId="{18900489-EDC1-4BB8-9D6C-238A94FF6A72}">
      <dsp:nvSpPr>
        <dsp:cNvPr id="0" name=""/>
        <dsp:cNvSpPr/>
      </dsp:nvSpPr>
      <dsp:spPr>
        <a:xfrm>
          <a:off x="0" y="1770269"/>
          <a:ext cx="11029950" cy="174825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47" tIns="312420" rIns="856047" bIns="106680"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a:t>Approved October 17, 2019</a:t>
          </a:r>
          <a:endParaRPr lang="en-US" sz="1500" kern="1200" dirty="0"/>
        </a:p>
        <a:p>
          <a:pPr marL="114300" lvl="1" indent="-114300" algn="l" defTabSz="666750">
            <a:lnSpc>
              <a:spcPct val="90000"/>
            </a:lnSpc>
            <a:spcBef>
              <a:spcPct val="0"/>
            </a:spcBef>
            <a:spcAft>
              <a:spcPct val="15000"/>
            </a:spcAft>
            <a:buChar char="•"/>
          </a:pPr>
          <a:r>
            <a:rPr lang="en-US" sz="1500" kern="1200" dirty="0"/>
            <a:t>Located at 324 N. River Lane in Walker</a:t>
          </a:r>
        </a:p>
        <a:p>
          <a:pPr marL="114300" lvl="1" indent="-114300" algn="l" defTabSz="666750">
            <a:lnSpc>
              <a:spcPct val="90000"/>
            </a:lnSpc>
            <a:spcBef>
              <a:spcPct val="0"/>
            </a:spcBef>
            <a:spcAft>
              <a:spcPct val="15000"/>
            </a:spcAft>
            <a:buChar char="•"/>
          </a:pPr>
          <a:r>
            <a:rPr lang="en-US" sz="1500" kern="1200" dirty="0"/>
            <a:t>Cannabis canopy not to exceed 20,000 SF </a:t>
          </a:r>
        </a:p>
        <a:p>
          <a:pPr marL="114300" lvl="1" indent="-114300" algn="l" defTabSz="666750">
            <a:lnSpc>
              <a:spcPct val="90000"/>
            </a:lnSpc>
            <a:spcBef>
              <a:spcPct val="0"/>
            </a:spcBef>
            <a:spcAft>
              <a:spcPct val="15000"/>
            </a:spcAft>
            <a:buChar char="•"/>
          </a:pPr>
          <a:r>
            <a:rPr lang="en-US" sz="1500" kern="1200" dirty="0"/>
            <a:t>Project includes 2 greenhouses, 1 immature plant greenhouse, 1 diffused light clone greenhouse, 2 oil extraction, drying, and processing sheds, 1 compost area, storage containers, 1 apartment barn, 1 accessory dwelling unit, 1 parking area, 2 lavender cultivation areas, 1 honey box, 1 one-way road with two access points, and perimeter trees</a:t>
          </a:r>
        </a:p>
      </dsp:txBody>
      <dsp:txXfrm>
        <a:off x="0" y="1770269"/>
        <a:ext cx="11029950" cy="1748250"/>
      </dsp:txXfrm>
    </dsp:sp>
    <dsp:sp modelId="{6703265B-4861-4FC1-BC1B-E2004765F94F}">
      <dsp:nvSpPr>
        <dsp:cNvPr id="0" name=""/>
        <dsp:cNvSpPr/>
      </dsp:nvSpPr>
      <dsp:spPr>
        <a:xfrm>
          <a:off x="551497" y="1548869"/>
          <a:ext cx="7720965" cy="44280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34" tIns="0" rIns="291834" bIns="0" numCol="1" spcCol="1270" anchor="ctr" anchorCtr="0">
          <a:noAutofit/>
        </a:bodyPr>
        <a:lstStyle/>
        <a:p>
          <a:pPr marL="0" lvl="0" indent="0" algn="l" defTabSz="666750">
            <a:lnSpc>
              <a:spcPct val="90000"/>
            </a:lnSpc>
            <a:spcBef>
              <a:spcPct val="0"/>
            </a:spcBef>
            <a:spcAft>
              <a:spcPct val="35000"/>
            </a:spcAft>
            <a:buNone/>
          </a:pPr>
          <a:r>
            <a:rPr lang="en-US" sz="1500" kern="1200" dirty="0" err="1"/>
            <a:t>Colitas</a:t>
          </a:r>
          <a:r>
            <a:rPr lang="en-US" sz="1500" kern="1200" dirty="0"/>
            <a:t> Farms (Cultivation and Manufacturing Type 6)</a:t>
          </a:r>
        </a:p>
      </dsp:txBody>
      <dsp:txXfrm>
        <a:off x="573113" y="1570485"/>
        <a:ext cx="7677733" cy="399568"/>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10/31/2019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10/31/2019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171204-6A50-40E1-B631-84CEDFC93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6C973F6-5187-412F-AACC-6E3FF8A6A1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D11AE14F-1B7E-41E6-B579-2F71D13503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19" y="457200"/>
            <a:ext cx="9961047" cy="367807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233FBEA-56F8-4A46-9CD0-517527D0A722}"/>
              </a:ext>
            </a:extLst>
          </p:cNvPr>
          <p:cNvSpPr>
            <a:spLocks noGrp="1"/>
          </p:cNvSpPr>
          <p:nvPr>
            <p:ph type="ctrTitle"/>
          </p:nvPr>
        </p:nvSpPr>
        <p:spPr>
          <a:xfrm>
            <a:off x="1965278" y="668740"/>
            <a:ext cx="7574507" cy="3330055"/>
          </a:xfrm>
        </p:spPr>
        <p:txBody>
          <a:bodyPr anchor="ctr">
            <a:normAutofit/>
          </a:bodyPr>
          <a:lstStyle/>
          <a:p>
            <a:r>
              <a:rPr lang="en-US" sz="6000" dirty="0">
                <a:solidFill>
                  <a:srgbClr val="FFFFFF"/>
                </a:solidFill>
              </a:rPr>
              <a:t>Mono County Cannabis Projects Update	</a:t>
            </a:r>
          </a:p>
        </p:txBody>
      </p:sp>
      <p:sp>
        <p:nvSpPr>
          <p:cNvPr id="14" name="Rectangle 13">
            <a:extLst>
              <a:ext uri="{FF2B5EF4-FFF2-40B4-BE49-F238E27FC236}">
                <a16:creationId xmlns:a16="http://schemas.microsoft.com/office/drawing/2014/main" id="{752BB805-F7B7-4B80-A1C5-385D4DAF7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352" y="4244454"/>
            <a:ext cx="9961115" cy="2072481"/>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a:extLst>
              <a:ext uri="{FF2B5EF4-FFF2-40B4-BE49-F238E27FC236}">
                <a16:creationId xmlns:a16="http://schemas.microsoft.com/office/drawing/2014/main" id="{773FA400-C3F2-4D7B-B851-E45DC4A74FA1}"/>
              </a:ext>
            </a:extLst>
          </p:cNvPr>
          <p:cNvSpPr>
            <a:spLocks noGrp="1"/>
          </p:cNvSpPr>
          <p:nvPr>
            <p:ph type="subTitle" idx="1"/>
          </p:nvPr>
        </p:nvSpPr>
        <p:spPr>
          <a:xfrm>
            <a:off x="1965278" y="4462818"/>
            <a:ext cx="7574507" cy="1640983"/>
          </a:xfrm>
        </p:spPr>
        <p:txBody>
          <a:bodyPr anchor="t">
            <a:normAutofit/>
          </a:bodyPr>
          <a:lstStyle/>
          <a:p>
            <a:r>
              <a:rPr lang="en-US" sz="3000">
                <a:solidFill>
                  <a:srgbClr val="FFFFFF"/>
                </a:solidFill>
              </a:rPr>
              <a:t>Antelope Valley Regional Planning Advisory Committee (RPAC)</a:t>
            </a:r>
          </a:p>
          <a:p>
            <a:r>
              <a:rPr lang="en-US" sz="3000">
                <a:solidFill>
                  <a:srgbClr val="FFFFFF"/>
                </a:solidFill>
              </a:rPr>
              <a:t>November 7, 2019</a:t>
            </a:r>
          </a:p>
        </p:txBody>
      </p:sp>
    </p:spTree>
    <p:extLst>
      <p:ext uri="{BB962C8B-B14F-4D97-AF65-F5344CB8AC3E}">
        <p14:creationId xmlns:p14="http://schemas.microsoft.com/office/powerpoint/2010/main" val="886896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7A86A-8450-4A3D-8CAE-ED43D2C7EA7A}"/>
              </a:ext>
            </a:extLst>
          </p:cNvPr>
          <p:cNvSpPr>
            <a:spLocks noGrp="1"/>
          </p:cNvSpPr>
          <p:nvPr>
            <p:ph type="title"/>
          </p:nvPr>
        </p:nvSpPr>
        <p:spPr>
          <a:xfrm>
            <a:off x="581192" y="702156"/>
            <a:ext cx="11029616" cy="1013800"/>
          </a:xfrm>
        </p:spPr>
        <p:txBody>
          <a:bodyPr>
            <a:normAutofit/>
          </a:bodyPr>
          <a:lstStyle/>
          <a:p>
            <a:r>
              <a:rPr lang="en-US" dirty="0">
                <a:solidFill>
                  <a:srgbClr val="FFFEFF"/>
                </a:solidFill>
              </a:rPr>
              <a:t>Approval Steps for Commercial Cannabis Projects </a:t>
            </a:r>
          </a:p>
        </p:txBody>
      </p:sp>
      <p:graphicFrame>
        <p:nvGraphicFramePr>
          <p:cNvPr id="5" name="Content Placeholder 2">
            <a:extLst>
              <a:ext uri="{FF2B5EF4-FFF2-40B4-BE49-F238E27FC236}">
                <a16:creationId xmlns:a16="http://schemas.microsoft.com/office/drawing/2014/main" id="{AA3A4910-01DE-4C88-9B4D-25E70060287C}"/>
              </a:ext>
            </a:extLst>
          </p:cNvPr>
          <p:cNvGraphicFramePr>
            <a:graphicFrameLocks noGrp="1"/>
          </p:cNvGraphicFramePr>
          <p:nvPr>
            <p:ph idx="1"/>
            <p:extLst>
              <p:ext uri="{D42A27DB-BD31-4B8C-83A1-F6EECF244321}">
                <p14:modId xmlns:p14="http://schemas.microsoft.com/office/powerpoint/2010/main" val="2897412402"/>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6837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26934-E922-4CEF-8FC4-9792AA7A1379}"/>
              </a:ext>
            </a:extLst>
          </p:cNvPr>
          <p:cNvSpPr>
            <a:spLocks noGrp="1"/>
          </p:cNvSpPr>
          <p:nvPr>
            <p:ph type="title"/>
          </p:nvPr>
        </p:nvSpPr>
        <p:spPr/>
        <p:txBody>
          <a:bodyPr/>
          <a:lstStyle/>
          <a:p>
            <a:r>
              <a:rPr lang="en-US" dirty="0"/>
              <a:t>Use Permit vs. Operation Permit</a:t>
            </a:r>
          </a:p>
        </p:txBody>
      </p:sp>
      <p:sp>
        <p:nvSpPr>
          <p:cNvPr id="4" name="Text Placeholder 3">
            <a:extLst>
              <a:ext uri="{FF2B5EF4-FFF2-40B4-BE49-F238E27FC236}">
                <a16:creationId xmlns:a16="http://schemas.microsoft.com/office/drawing/2014/main" id="{C3BF1A08-57FF-4F5E-A1BE-6906DD688509}"/>
              </a:ext>
            </a:extLst>
          </p:cNvPr>
          <p:cNvSpPr>
            <a:spLocks noGrp="1"/>
          </p:cNvSpPr>
          <p:nvPr>
            <p:ph type="body" idx="1"/>
          </p:nvPr>
        </p:nvSpPr>
        <p:spPr/>
        <p:txBody>
          <a:bodyPr/>
          <a:lstStyle/>
          <a:p>
            <a:r>
              <a:rPr lang="en-US" dirty="0"/>
              <a:t>Use Permit</a:t>
            </a:r>
          </a:p>
        </p:txBody>
      </p:sp>
      <p:sp>
        <p:nvSpPr>
          <p:cNvPr id="5" name="Content Placeholder 4">
            <a:extLst>
              <a:ext uri="{FF2B5EF4-FFF2-40B4-BE49-F238E27FC236}">
                <a16:creationId xmlns:a16="http://schemas.microsoft.com/office/drawing/2014/main" id="{36EDDCD9-32A3-42BD-A4B3-F6C7887F8904}"/>
              </a:ext>
            </a:extLst>
          </p:cNvPr>
          <p:cNvSpPr>
            <a:spLocks noGrp="1"/>
          </p:cNvSpPr>
          <p:nvPr>
            <p:ph sz="half" idx="2"/>
          </p:nvPr>
        </p:nvSpPr>
        <p:spPr/>
        <p:txBody>
          <a:bodyPr>
            <a:normAutofit lnSpcReduction="10000"/>
          </a:bodyPr>
          <a:lstStyle/>
          <a:p>
            <a:r>
              <a:rPr lang="en-US" dirty="0"/>
              <a:t>Compliance with Chapter 13, Commercial Cannabis Activities</a:t>
            </a:r>
          </a:p>
          <a:p>
            <a:r>
              <a:rPr lang="en-US" dirty="0"/>
              <a:t>Compliance with state regulations</a:t>
            </a:r>
          </a:p>
          <a:p>
            <a:r>
              <a:rPr lang="en-US" dirty="0"/>
              <a:t>Must satisfy Use Permit findings</a:t>
            </a:r>
          </a:p>
          <a:p>
            <a:r>
              <a:rPr lang="en-US" dirty="0"/>
              <a:t>Must satisfy Ch. 13 findings (Site Control, Odor Control, Setbacks, Signage, Visual Screening, Lighting, Noise, Parking, Fire Protection,  and Water Conservation)</a:t>
            </a:r>
          </a:p>
          <a:p>
            <a:r>
              <a:rPr lang="en-US" dirty="0"/>
              <a:t>Must provide required documentation</a:t>
            </a:r>
          </a:p>
        </p:txBody>
      </p:sp>
      <p:sp>
        <p:nvSpPr>
          <p:cNvPr id="6" name="Text Placeholder 5">
            <a:extLst>
              <a:ext uri="{FF2B5EF4-FFF2-40B4-BE49-F238E27FC236}">
                <a16:creationId xmlns:a16="http://schemas.microsoft.com/office/drawing/2014/main" id="{33B68109-34AA-4364-A0CF-C7B2EB9C5FDB}"/>
              </a:ext>
            </a:extLst>
          </p:cNvPr>
          <p:cNvSpPr>
            <a:spLocks noGrp="1"/>
          </p:cNvSpPr>
          <p:nvPr>
            <p:ph type="body" sz="quarter" idx="3"/>
          </p:nvPr>
        </p:nvSpPr>
        <p:spPr/>
        <p:txBody>
          <a:bodyPr/>
          <a:lstStyle/>
          <a:p>
            <a:r>
              <a:rPr lang="en-US" dirty="0"/>
              <a:t>Operation Permit</a:t>
            </a:r>
          </a:p>
        </p:txBody>
      </p:sp>
      <p:sp>
        <p:nvSpPr>
          <p:cNvPr id="7" name="Content Placeholder 6">
            <a:extLst>
              <a:ext uri="{FF2B5EF4-FFF2-40B4-BE49-F238E27FC236}">
                <a16:creationId xmlns:a16="http://schemas.microsoft.com/office/drawing/2014/main" id="{CB0C8135-ED27-47FF-8859-94149E674EEB}"/>
              </a:ext>
            </a:extLst>
          </p:cNvPr>
          <p:cNvSpPr>
            <a:spLocks noGrp="1"/>
          </p:cNvSpPr>
          <p:nvPr>
            <p:ph sz="quarter" idx="4"/>
          </p:nvPr>
        </p:nvSpPr>
        <p:spPr/>
        <p:txBody>
          <a:bodyPr>
            <a:normAutofit lnSpcReduction="10000"/>
          </a:bodyPr>
          <a:lstStyle/>
          <a:p>
            <a:r>
              <a:rPr lang="en-US" dirty="0"/>
              <a:t>Compliance with Mono County Code 5.60 Cannabis Operations</a:t>
            </a:r>
          </a:p>
          <a:p>
            <a:r>
              <a:rPr lang="en-US" dirty="0"/>
              <a:t>Must satisfy Security Plan requirements per the Mono County Sheriff’s Department</a:t>
            </a:r>
          </a:p>
          <a:p>
            <a:r>
              <a:rPr lang="en-US" dirty="0"/>
              <a:t>Must provide required documentation</a:t>
            </a:r>
          </a:p>
          <a:p>
            <a:r>
              <a:rPr lang="en-US" dirty="0"/>
              <a:t>May be denied based on community opposition</a:t>
            </a:r>
          </a:p>
          <a:p>
            <a:r>
              <a:rPr lang="en-US" dirty="0"/>
              <a:t>Annual renewal process</a:t>
            </a:r>
          </a:p>
        </p:txBody>
      </p:sp>
    </p:spTree>
    <p:extLst>
      <p:ext uri="{BB962C8B-B14F-4D97-AF65-F5344CB8AC3E}">
        <p14:creationId xmlns:p14="http://schemas.microsoft.com/office/powerpoint/2010/main" val="262375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88328-277F-407D-AE7A-78E0A199A5E4}"/>
              </a:ext>
            </a:extLst>
          </p:cNvPr>
          <p:cNvSpPr>
            <a:spLocks noGrp="1"/>
          </p:cNvSpPr>
          <p:nvPr>
            <p:ph type="title"/>
          </p:nvPr>
        </p:nvSpPr>
        <p:spPr/>
        <p:txBody>
          <a:bodyPr/>
          <a:lstStyle/>
          <a:p>
            <a:r>
              <a:rPr lang="en-US" dirty="0"/>
              <a:t>Applications Accepted at LDTAC</a:t>
            </a:r>
          </a:p>
        </p:txBody>
      </p:sp>
      <p:sp>
        <p:nvSpPr>
          <p:cNvPr id="3" name="Content Placeholder 2">
            <a:extLst>
              <a:ext uri="{FF2B5EF4-FFF2-40B4-BE49-F238E27FC236}">
                <a16:creationId xmlns:a16="http://schemas.microsoft.com/office/drawing/2014/main" id="{8F728E95-4328-438B-B609-84C2907C57C0}"/>
              </a:ext>
            </a:extLst>
          </p:cNvPr>
          <p:cNvSpPr>
            <a:spLocks noGrp="1"/>
          </p:cNvSpPr>
          <p:nvPr>
            <p:ph idx="1"/>
          </p:nvPr>
        </p:nvSpPr>
        <p:spPr/>
        <p:txBody>
          <a:bodyPr/>
          <a:lstStyle/>
          <a:p>
            <a:r>
              <a:rPr lang="en-US" dirty="0"/>
              <a:t>Use Permit application: Apogee Farms</a:t>
            </a:r>
          </a:p>
          <a:p>
            <a:pPr lvl="1"/>
            <a:r>
              <a:rPr lang="en-US" dirty="0"/>
              <a:t>23555 Highway 6, Benton</a:t>
            </a:r>
          </a:p>
          <a:p>
            <a:pPr lvl="1"/>
            <a:r>
              <a:rPr lang="en-US" dirty="0"/>
              <a:t>Proposal for indoor cultivation (10,000 SF) and processing (10,000 SF)</a:t>
            </a:r>
          </a:p>
          <a:p>
            <a:r>
              <a:rPr lang="en-US" dirty="0"/>
              <a:t>User Permit application: </a:t>
            </a:r>
            <a:r>
              <a:rPr lang="en-US" dirty="0" err="1"/>
              <a:t>InyoSol</a:t>
            </a:r>
            <a:endParaRPr lang="en-US" dirty="0"/>
          </a:p>
          <a:p>
            <a:pPr lvl="1"/>
            <a:r>
              <a:rPr lang="en-US" dirty="0"/>
              <a:t>210 Zach Ranch Road, Chalfant</a:t>
            </a:r>
          </a:p>
          <a:p>
            <a:pPr lvl="1"/>
            <a:r>
              <a:rPr lang="en-US" dirty="0"/>
              <a:t>Application on hold</a:t>
            </a:r>
          </a:p>
          <a:p>
            <a:endParaRPr lang="en-US" dirty="0"/>
          </a:p>
        </p:txBody>
      </p:sp>
    </p:spTree>
    <p:extLst>
      <p:ext uri="{BB962C8B-B14F-4D97-AF65-F5344CB8AC3E}">
        <p14:creationId xmlns:p14="http://schemas.microsoft.com/office/powerpoint/2010/main" val="4208145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97793-7332-4039-8F20-E40541741C6F}"/>
              </a:ext>
            </a:extLst>
          </p:cNvPr>
          <p:cNvSpPr>
            <a:spLocks noGrp="1"/>
          </p:cNvSpPr>
          <p:nvPr>
            <p:ph type="title"/>
          </p:nvPr>
        </p:nvSpPr>
        <p:spPr>
          <a:xfrm>
            <a:off x="581192" y="702156"/>
            <a:ext cx="11029616" cy="1013800"/>
          </a:xfrm>
        </p:spPr>
        <p:txBody>
          <a:bodyPr>
            <a:normAutofit/>
          </a:bodyPr>
          <a:lstStyle/>
          <a:p>
            <a:r>
              <a:rPr lang="en-US">
                <a:solidFill>
                  <a:srgbClr val="FFFEFF"/>
                </a:solidFill>
              </a:rPr>
              <a:t>Use Permit Approvals (Planning Commission)</a:t>
            </a:r>
          </a:p>
        </p:txBody>
      </p:sp>
      <p:graphicFrame>
        <p:nvGraphicFramePr>
          <p:cNvPr id="5" name="Content Placeholder 2">
            <a:extLst>
              <a:ext uri="{FF2B5EF4-FFF2-40B4-BE49-F238E27FC236}">
                <a16:creationId xmlns:a16="http://schemas.microsoft.com/office/drawing/2014/main" id="{1A473273-6B3E-460F-8553-B49621F765E4}"/>
              </a:ext>
            </a:extLst>
          </p:cNvPr>
          <p:cNvGraphicFramePr>
            <a:graphicFrameLocks noGrp="1"/>
          </p:cNvGraphicFramePr>
          <p:nvPr>
            <p:ph idx="1"/>
            <p:extLst>
              <p:ext uri="{D42A27DB-BD31-4B8C-83A1-F6EECF244321}">
                <p14:modId xmlns:p14="http://schemas.microsoft.com/office/powerpoint/2010/main" val="4135379261"/>
              </p:ext>
            </p:extLst>
          </p:nvPr>
        </p:nvGraphicFramePr>
        <p:xfrm>
          <a:off x="581025" y="1974574"/>
          <a:ext cx="11029950" cy="4558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5526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97793-7332-4039-8F20-E40541741C6F}"/>
              </a:ext>
            </a:extLst>
          </p:cNvPr>
          <p:cNvSpPr>
            <a:spLocks noGrp="1"/>
          </p:cNvSpPr>
          <p:nvPr>
            <p:ph type="title"/>
          </p:nvPr>
        </p:nvSpPr>
        <p:spPr>
          <a:xfrm>
            <a:off x="581192" y="702156"/>
            <a:ext cx="11029616" cy="1013800"/>
          </a:xfrm>
        </p:spPr>
        <p:txBody>
          <a:bodyPr>
            <a:normAutofit/>
          </a:bodyPr>
          <a:lstStyle/>
          <a:p>
            <a:r>
              <a:rPr lang="en-US">
                <a:solidFill>
                  <a:srgbClr val="FFFEFF"/>
                </a:solidFill>
              </a:rPr>
              <a:t>Use Permit Approvals (Planning Commission)</a:t>
            </a:r>
          </a:p>
        </p:txBody>
      </p:sp>
      <p:graphicFrame>
        <p:nvGraphicFramePr>
          <p:cNvPr id="5" name="Content Placeholder 2">
            <a:extLst>
              <a:ext uri="{FF2B5EF4-FFF2-40B4-BE49-F238E27FC236}">
                <a16:creationId xmlns:a16="http://schemas.microsoft.com/office/drawing/2014/main" id="{1A473273-6B3E-460F-8553-B49621F765E4}"/>
              </a:ext>
            </a:extLst>
          </p:cNvPr>
          <p:cNvGraphicFramePr>
            <a:graphicFrameLocks noGrp="1"/>
          </p:cNvGraphicFramePr>
          <p:nvPr>
            <p:ph idx="1"/>
            <p:extLst>
              <p:ext uri="{D42A27DB-BD31-4B8C-83A1-F6EECF244321}">
                <p14:modId xmlns:p14="http://schemas.microsoft.com/office/powerpoint/2010/main" val="2102655637"/>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7249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97793-7332-4039-8F20-E40541741C6F}"/>
              </a:ext>
            </a:extLst>
          </p:cNvPr>
          <p:cNvSpPr>
            <a:spLocks noGrp="1"/>
          </p:cNvSpPr>
          <p:nvPr>
            <p:ph type="title"/>
          </p:nvPr>
        </p:nvSpPr>
        <p:spPr>
          <a:xfrm>
            <a:off x="581192" y="702156"/>
            <a:ext cx="11029616" cy="1013800"/>
          </a:xfrm>
        </p:spPr>
        <p:txBody>
          <a:bodyPr>
            <a:normAutofit/>
          </a:bodyPr>
          <a:lstStyle/>
          <a:p>
            <a:r>
              <a:rPr lang="en-US">
                <a:solidFill>
                  <a:srgbClr val="FFFEFF"/>
                </a:solidFill>
              </a:rPr>
              <a:t>Use Permit Approvals (Planning Commission)</a:t>
            </a:r>
          </a:p>
        </p:txBody>
      </p:sp>
      <p:graphicFrame>
        <p:nvGraphicFramePr>
          <p:cNvPr id="5" name="Content Placeholder 2">
            <a:extLst>
              <a:ext uri="{FF2B5EF4-FFF2-40B4-BE49-F238E27FC236}">
                <a16:creationId xmlns:a16="http://schemas.microsoft.com/office/drawing/2014/main" id="{1A473273-6B3E-460F-8553-B49621F765E4}"/>
              </a:ext>
            </a:extLst>
          </p:cNvPr>
          <p:cNvGraphicFramePr>
            <a:graphicFrameLocks noGrp="1"/>
          </p:cNvGraphicFramePr>
          <p:nvPr>
            <p:ph idx="1"/>
            <p:extLst>
              <p:ext uri="{D42A27DB-BD31-4B8C-83A1-F6EECF244321}">
                <p14:modId xmlns:p14="http://schemas.microsoft.com/office/powerpoint/2010/main" val="1505796528"/>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8853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435CB-37AC-4BCA-B293-90F86A02A0A5}"/>
              </a:ext>
            </a:extLst>
          </p:cNvPr>
          <p:cNvSpPr>
            <a:spLocks noGrp="1"/>
          </p:cNvSpPr>
          <p:nvPr>
            <p:ph type="title"/>
          </p:nvPr>
        </p:nvSpPr>
        <p:spPr/>
        <p:txBody>
          <a:bodyPr/>
          <a:lstStyle/>
          <a:p>
            <a:r>
              <a:rPr lang="en-US" dirty="0"/>
              <a:t>Operation Permit Approvals (Board of SUPERVISORS)</a:t>
            </a:r>
          </a:p>
        </p:txBody>
      </p:sp>
      <p:sp>
        <p:nvSpPr>
          <p:cNvPr id="3" name="Content Placeholder 2">
            <a:extLst>
              <a:ext uri="{FF2B5EF4-FFF2-40B4-BE49-F238E27FC236}">
                <a16:creationId xmlns:a16="http://schemas.microsoft.com/office/drawing/2014/main" id="{F556FD39-7491-428D-9FCA-15DBAA2CB76D}"/>
              </a:ext>
            </a:extLst>
          </p:cNvPr>
          <p:cNvSpPr>
            <a:spLocks noGrp="1"/>
          </p:cNvSpPr>
          <p:nvPr>
            <p:ph idx="1"/>
          </p:nvPr>
        </p:nvSpPr>
        <p:spPr/>
        <p:txBody>
          <a:bodyPr>
            <a:normAutofit fontScale="92500" lnSpcReduction="20000"/>
          </a:bodyPr>
          <a:lstStyle/>
          <a:p>
            <a:r>
              <a:rPr lang="en-US" dirty="0"/>
              <a:t>High Sierra Cannabis</a:t>
            </a:r>
          </a:p>
          <a:p>
            <a:pPr lvl="1"/>
            <a:r>
              <a:rPr lang="en-US" b="1" dirty="0"/>
              <a:t>Approved November 6, 2018</a:t>
            </a:r>
          </a:p>
          <a:p>
            <a:r>
              <a:rPr lang="en-US" dirty="0"/>
              <a:t>Tilth Farms</a:t>
            </a:r>
          </a:p>
          <a:p>
            <a:pPr lvl="1"/>
            <a:r>
              <a:rPr lang="en-US" b="1" dirty="0"/>
              <a:t>Approved January 15, 2018</a:t>
            </a:r>
          </a:p>
          <a:p>
            <a:r>
              <a:rPr lang="en-US" dirty="0"/>
              <a:t>Walker River Farms</a:t>
            </a:r>
          </a:p>
          <a:p>
            <a:pPr lvl="1"/>
            <a:r>
              <a:rPr lang="en-US" b="1" dirty="0"/>
              <a:t>Approved July 2, 2019</a:t>
            </a:r>
          </a:p>
          <a:p>
            <a:r>
              <a:rPr lang="en-US" dirty="0"/>
              <a:t>BASK Ventures</a:t>
            </a:r>
          </a:p>
          <a:p>
            <a:pPr lvl="1"/>
            <a:r>
              <a:rPr lang="en-US" b="1" dirty="0"/>
              <a:t>Approved July 16, 2019</a:t>
            </a:r>
          </a:p>
          <a:p>
            <a:r>
              <a:rPr lang="en-US" dirty="0"/>
              <a:t>Tioga Green</a:t>
            </a:r>
          </a:p>
          <a:p>
            <a:pPr lvl="1"/>
            <a:r>
              <a:rPr lang="en-US" dirty="0"/>
              <a:t>1</a:t>
            </a:r>
            <a:r>
              <a:rPr lang="en-US" baseline="30000" dirty="0"/>
              <a:t>st</a:t>
            </a:r>
            <a:r>
              <a:rPr lang="en-US" dirty="0"/>
              <a:t> Hearing July 9, 2019</a:t>
            </a:r>
          </a:p>
          <a:p>
            <a:pPr lvl="1"/>
            <a:r>
              <a:rPr lang="en-US" dirty="0"/>
              <a:t>2</a:t>
            </a:r>
            <a:r>
              <a:rPr lang="en-US" baseline="30000" dirty="0"/>
              <a:t>nd</a:t>
            </a:r>
            <a:r>
              <a:rPr lang="en-US" dirty="0"/>
              <a:t> Hearing and </a:t>
            </a:r>
            <a:r>
              <a:rPr lang="en-US" b="1" dirty="0"/>
              <a:t>Approved July 16, 2019</a:t>
            </a:r>
          </a:p>
          <a:p>
            <a:pPr lvl="1"/>
            <a:endParaRPr lang="en-US" b="1" dirty="0"/>
          </a:p>
        </p:txBody>
      </p:sp>
    </p:spTree>
    <p:extLst>
      <p:ext uri="{BB962C8B-B14F-4D97-AF65-F5344CB8AC3E}">
        <p14:creationId xmlns:p14="http://schemas.microsoft.com/office/powerpoint/2010/main" val="59390560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docProps/app.xml><?xml version="1.0" encoding="utf-8"?>
<Properties xmlns="http://schemas.openxmlformats.org/officeDocument/2006/extended-properties" xmlns:vt="http://schemas.openxmlformats.org/officeDocument/2006/docPropsVTypes">
  <Template>Dividend</Template>
  <TotalTime>136</TotalTime>
  <Words>671</Words>
  <Application>Microsoft Office PowerPoint</Application>
  <PresentationFormat>Widescreen</PresentationFormat>
  <Paragraphs>77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Gill Sans MT</vt:lpstr>
      <vt:lpstr>Wingdings 2</vt:lpstr>
      <vt:lpstr>Dividend</vt:lpstr>
      <vt:lpstr>Mono County Cannabis Projects Update </vt:lpstr>
      <vt:lpstr>Approval Steps for Commercial Cannabis Projects </vt:lpstr>
      <vt:lpstr>Use Permit vs. Operation Permit</vt:lpstr>
      <vt:lpstr>Applications Accepted at LDTAC</vt:lpstr>
      <vt:lpstr>Use Permit Approvals (Planning Commission)</vt:lpstr>
      <vt:lpstr>Use Permit Approvals (Planning Commission)</vt:lpstr>
      <vt:lpstr>Use Permit Approvals (Planning Commission)</vt:lpstr>
      <vt:lpstr>Operation Permit Approvals (Board of SUPERVISORS)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Mono County Cannabis Projects Update </dc:title>
  <dc:creator>Hailey Lang</dc:creator>
  <cp:lastModifiedBy>Hailey Lang</cp:lastModifiedBy>
  <cp:revision>13</cp:revision>
  <dcterms:created xsi:type="dcterms:W3CDTF">2019-10-25T20:37:07Z</dcterms:created>
  <dcterms:modified xsi:type="dcterms:W3CDTF">2019-10-31T18:35:04Z</dcterms:modified>
</cp:coreProperties>
</file>